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256" r:id="rId2"/>
    <p:sldId id="257" r:id="rId3"/>
    <p:sldId id="328" r:id="rId4"/>
    <p:sldId id="425" r:id="rId5"/>
    <p:sldId id="288" r:id="rId6"/>
    <p:sldId id="295" r:id="rId7"/>
    <p:sldId id="382" r:id="rId8"/>
    <p:sldId id="329" r:id="rId9"/>
    <p:sldId id="402" r:id="rId10"/>
    <p:sldId id="429" r:id="rId11"/>
    <p:sldId id="447" r:id="rId12"/>
    <p:sldId id="297" r:id="rId13"/>
    <p:sldId id="333" r:id="rId14"/>
    <p:sldId id="292" r:id="rId15"/>
    <p:sldId id="293" r:id="rId16"/>
    <p:sldId id="372" r:id="rId17"/>
    <p:sldId id="283" r:id="rId18"/>
    <p:sldId id="427" r:id="rId19"/>
    <p:sldId id="307" r:id="rId20"/>
    <p:sldId id="404" r:id="rId21"/>
    <p:sldId id="405" r:id="rId22"/>
    <p:sldId id="406" r:id="rId23"/>
    <p:sldId id="407" r:id="rId24"/>
    <p:sldId id="408" r:id="rId25"/>
    <p:sldId id="349" r:id="rId26"/>
    <p:sldId id="348" r:id="rId27"/>
    <p:sldId id="350" r:id="rId28"/>
    <p:sldId id="383" r:id="rId29"/>
    <p:sldId id="384" r:id="rId30"/>
    <p:sldId id="373" r:id="rId31"/>
    <p:sldId id="409" r:id="rId32"/>
    <p:sldId id="411" r:id="rId33"/>
    <p:sldId id="351" r:id="rId34"/>
    <p:sldId id="426" r:id="rId35"/>
    <p:sldId id="367" r:id="rId36"/>
    <p:sldId id="368" r:id="rId37"/>
    <p:sldId id="369" r:id="rId38"/>
    <p:sldId id="366" r:id="rId39"/>
    <p:sldId id="449" r:id="rId40"/>
    <p:sldId id="410" r:id="rId41"/>
    <p:sldId id="371" r:id="rId42"/>
    <p:sldId id="302" r:id="rId43"/>
    <p:sldId id="304" r:id="rId44"/>
    <p:sldId id="374" r:id="rId45"/>
    <p:sldId id="412" r:id="rId46"/>
    <p:sldId id="332" r:id="rId47"/>
    <p:sldId id="423" r:id="rId48"/>
    <p:sldId id="448" r:id="rId49"/>
    <p:sldId id="414" r:id="rId50"/>
    <p:sldId id="430" r:id="rId51"/>
    <p:sldId id="431" r:id="rId52"/>
    <p:sldId id="432" r:id="rId53"/>
    <p:sldId id="442" r:id="rId54"/>
    <p:sldId id="434" r:id="rId55"/>
    <p:sldId id="436" r:id="rId56"/>
    <p:sldId id="437" r:id="rId57"/>
    <p:sldId id="435" r:id="rId58"/>
    <p:sldId id="418" r:id="rId59"/>
    <p:sldId id="439" r:id="rId60"/>
    <p:sldId id="440" r:id="rId61"/>
    <p:sldId id="441" r:id="rId62"/>
    <p:sldId id="422" r:id="rId63"/>
    <p:sldId id="335" r:id="rId64"/>
    <p:sldId id="443" r:id="rId65"/>
    <p:sldId id="444" r:id="rId66"/>
    <p:sldId id="334" r:id="rId67"/>
    <p:sldId id="296" r:id="rId68"/>
    <p:sldId id="446" r:id="rId69"/>
    <p:sldId id="352" r:id="rId70"/>
    <p:sldId id="355" r:id="rId71"/>
    <p:sldId id="356" r:id="rId72"/>
    <p:sldId id="385" r:id="rId73"/>
    <p:sldId id="312" r:id="rId74"/>
    <p:sldId id="386" r:id="rId75"/>
    <p:sldId id="315" r:id="rId76"/>
    <p:sldId id="387" r:id="rId77"/>
    <p:sldId id="388" r:id="rId78"/>
    <p:sldId id="375" r:id="rId79"/>
    <p:sldId id="445" r:id="rId80"/>
    <p:sldId id="389" r:id="rId81"/>
    <p:sldId id="394" r:id="rId82"/>
    <p:sldId id="390" r:id="rId83"/>
    <p:sldId id="451" r:id="rId84"/>
    <p:sldId id="391" r:id="rId85"/>
    <p:sldId id="392" r:id="rId86"/>
    <p:sldId id="450" r:id="rId87"/>
    <p:sldId id="452" r:id="rId88"/>
    <p:sldId id="395" r:id="rId89"/>
    <p:sldId id="396" r:id="rId90"/>
    <p:sldId id="453" r:id="rId91"/>
    <p:sldId id="397" r:id="rId92"/>
    <p:sldId id="393" r:id="rId93"/>
    <p:sldId id="398" r:id="rId94"/>
    <p:sldId id="399" r:id="rId95"/>
    <p:sldId id="400" r:id="rId96"/>
    <p:sldId id="401" r:id="rId97"/>
    <p:sldId id="319" r:id="rId98"/>
    <p:sldId id="321" r:id="rId99"/>
    <p:sldId id="323" r:id="rId100"/>
    <p:sldId id="424" r:id="rId101"/>
    <p:sldId id="454" r:id="rId102"/>
    <p:sldId id="284" r:id="rId103"/>
    <p:sldId id="376" r:id="rId104"/>
  </p:sldIdLst>
  <p:sldSz cx="9144000" cy="6858000" type="screen4x3"/>
  <p:notesSz cx="6797675" cy="9872663"/>
  <p:custDataLst>
    <p:tags r:id="rId1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CA34D7-1570-4B94-87AC-36DFB3F57C48}">
          <p14:sldIdLst>
            <p14:sldId id="256"/>
            <p14:sldId id="257"/>
            <p14:sldId id="328"/>
            <p14:sldId id="425"/>
            <p14:sldId id="288"/>
            <p14:sldId id="295"/>
            <p14:sldId id="382"/>
          </p14:sldIdLst>
        </p14:section>
        <p14:section name="Developing a Web Application" id="{38E51340-C8F3-4573-8ACF-866CD95964BF}">
          <p14:sldIdLst>
            <p14:sldId id="329"/>
            <p14:sldId id="402"/>
            <p14:sldId id="429"/>
            <p14:sldId id="447"/>
            <p14:sldId id="297"/>
            <p14:sldId id="333"/>
            <p14:sldId id="292"/>
            <p14:sldId id="293"/>
            <p14:sldId id="372"/>
            <p14:sldId id="283"/>
            <p14:sldId id="427"/>
            <p14:sldId id="307"/>
            <p14:sldId id="404"/>
            <p14:sldId id="405"/>
            <p14:sldId id="406"/>
            <p14:sldId id="407"/>
            <p14:sldId id="408"/>
            <p14:sldId id="349"/>
            <p14:sldId id="348"/>
            <p14:sldId id="350"/>
            <p14:sldId id="383"/>
            <p14:sldId id="384"/>
            <p14:sldId id="373"/>
            <p14:sldId id="409"/>
            <p14:sldId id="411"/>
            <p14:sldId id="351"/>
            <p14:sldId id="426"/>
            <p14:sldId id="367"/>
            <p14:sldId id="368"/>
            <p14:sldId id="369"/>
            <p14:sldId id="366"/>
            <p14:sldId id="449"/>
            <p14:sldId id="410"/>
            <p14:sldId id="371"/>
            <p14:sldId id="302"/>
            <p14:sldId id="304"/>
            <p14:sldId id="374"/>
          </p14:sldIdLst>
        </p14:section>
        <p14:section name="Watson Analytics" id="{5930ACCF-6629-458B-BD93-D8AB7BCFED29}">
          <p14:sldIdLst>
            <p14:sldId id="412"/>
            <p14:sldId id="332"/>
            <p14:sldId id="423"/>
            <p14:sldId id="448"/>
            <p14:sldId id="414"/>
            <p14:sldId id="430"/>
            <p14:sldId id="431"/>
            <p14:sldId id="432"/>
            <p14:sldId id="442"/>
            <p14:sldId id="434"/>
            <p14:sldId id="436"/>
            <p14:sldId id="437"/>
            <p14:sldId id="435"/>
            <p14:sldId id="418"/>
            <p14:sldId id="439"/>
            <p14:sldId id="440"/>
            <p14:sldId id="441"/>
            <p14:sldId id="422"/>
          </p14:sldIdLst>
        </p14:section>
        <p14:section name="On-Cloud Data Querying with SQL" id="{11408FC2-4D5D-4CA8-81EB-48620EB7AE06}">
          <p14:sldIdLst>
            <p14:sldId id="335"/>
            <p14:sldId id="443"/>
            <p14:sldId id="444"/>
            <p14:sldId id="334"/>
            <p14:sldId id="296"/>
            <p14:sldId id="446"/>
            <p14:sldId id="352"/>
            <p14:sldId id="355"/>
            <p14:sldId id="356"/>
            <p14:sldId id="385"/>
            <p14:sldId id="312"/>
            <p14:sldId id="386"/>
            <p14:sldId id="315"/>
            <p14:sldId id="387"/>
            <p14:sldId id="388"/>
            <p14:sldId id="375"/>
          </p14:sldIdLst>
        </p14:section>
        <p14:section name="Analytics with R Scripting" id="{D7EFF5B2-8DCC-4607-B55C-B3054400D336}">
          <p14:sldIdLst>
            <p14:sldId id="445"/>
            <p14:sldId id="389"/>
            <p14:sldId id="394"/>
            <p14:sldId id="390"/>
            <p14:sldId id="451"/>
            <p14:sldId id="391"/>
            <p14:sldId id="392"/>
            <p14:sldId id="450"/>
            <p14:sldId id="452"/>
            <p14:sldId id="395"/>
            <p14:sldId id="396"/>
            <p14:sldId id="453"/>
            <p14:sldId id="397"/>
            <p14:sldId id="393"/>
            <p14:sldId id="398"/>
            <p14:sldId id="399"/>
            <p14:sldId id="400"/>
            <p14:sldId id="401"/>
            <p14:sldId id="319"/>
            <p14:sldId id="321"/>
            <p14:sldId id="323"/>
            <p14:sldId id="424"/>
            <p14:sldId id="454"/>
          </p14:sldIdLst>
        </p14:section>
        <p14:section name="Summary" id="{206AD9E5-2E03-44D5-AF65-48C2EA3BA355}">
          <p14:sldIdLst>
            <p14:sldId id="284"/>
            <p14:sldId id="376"/>
          </p14:sldIdLst>
        </p14:section>
      </p14:sectionLst>
    </p:ext>
    <p:ext uri="{EFAFB233-063F-42B5-8137-9DF3F51BA10A}">
      <p15:sldGuideLst xmlns:p15="http://schemas.microsoft.com/office/powerpoint/2012/main">
        <p15:guide id="1" orient="horz" pos="2160">
          <p15:clr>
            <a:srgbClr val="A4A3A4"/>
          </p15:clr>
        </p15:guide>
        <p15:guide id="2" pos="22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06" autoAdjust="0"/>
  </p:normalViewPr>
  <p:slideViewPr>
    <p:cSldViewPr>
      <p:cViewPr varScale="1">
        <p:scale>
          <a:sx n="51" d="100"/>
          <a:sy n="51" d="100"/>
        </p:scale>
        <p:origin x="1387" y="53"/>
      </p:cViewPr>
      <p:guideLst>
        <p:guide orient="horz" pos="2160"/>
        <p:guide pos="2256"/>
      </p:guideLst>
    </p:cSldViewPr>
  </p:slideViewPr>
  <p:notesTextViewPr>
    <p:cViewPr>
      <p:scale>
        <a:sx n="100" d="100"/>
        <a:sy n="100" d="100"/>
      </p:scale>
      <p:origin x="0" y="0"/>
    </p:cViewPr>
  </p:notesTextViewPr>
  <p:sorterViewPr>
    <p:cViewPr varScale="1">
      <p:scale>
        <a:sx n="100" d="100"/>
        <a:sy n="100" d="100"/>
      </p:scale>
      <p:origin x="0" y="-14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gs" Target="tags/tag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6400" cy="493714"/>
          </a:xfrm>
          <a:prstGeom prst="rect">
            <a:avLst/>
          </a:prstGeom>
        </p:spPr>
        <p:txBody>
          <a:bodyPr vert="horz" lIns="87934" tIns="43967" rIns="87934" bIns="43967" rtlCol="0"/>
          <a:lstStyle>
            <a:lvl1pPr algn="l">
              <a:defRPr sz="1200"/>
            </a:lvl1pPr>
          </a:lstStyle>
          <a:p>
            <a:endParaRPr lang="en-US"/>
          </a:p>
        </p:txBody>
      </p:sp>
      <p:sp>
        <p:nvSpPr>
          <p:cNvPr id="3" name="Date Placeholder 2"/>
          <p:cNvSpPr>
            <a:spLocks noGrp="1"/>
          </p:cNvSpPr>
          <p:nvPr>
            <p:ph type="dt" sz="quarter" idx="1"/>
          </p:nvPr>
        </p:nvSpPr>
        <p:spPr>
          <a:xfrm>
            <a:off x="3849692" y="0"/>
            <a:ext cx="2946400" cy="493714"/>
          </a:xfrm>
          <a:prstGeom prst="rect">
            <a:avLst/>
          </a:prstGeom>
        </p:spPr>
        <p:txBody>
          <a:bodyPr vert="horz" lIns="87934" tIns="43967" rIns="87934" bIns="43967" rtlCol="0"/>
          <a:lstStyle>
            <a:lvl1pPr algn="r">
              <a:defRPr sz="1200"/>
            </a:lvl1pPr>
          </a:lstStyle>
          <a:p>
            <a:fld id="{FC800E6E-CE9E-4315-972C-9A416993B25E}" type="datetimeFigureOut">
              <a:rPr lang="en-US" smtClean="0"/>
              <a:t>7/23/2018</a:t>
            </a:fld>
            <a:endParaRPr lang="en-US"/>
          </a:p>
        </p:txBody>
      </p:sp>
      <p:sp>
        <p:nvSpPr>
          <p:cNvPr id="4" name="Footer Placeholder 3"/>
          <p:cNvSpPr>
            <a:spLocks noGrp="1"/>
          </p:cNvSpPr>
          <p:nvPr>
            <p:ph type="ftr" sz="quarter" idx="2"/>
          </p:nvPr>
        </p:nvSpPr>
        <p:spPr>
          <a:xfrm>
            <a:off x="1" y="9377367"/>
            <a:ext cx="2946400" cy="493713"/>
          </a:xfrm>
          <a:prstGeom prst="rect">
            <a:avLst/>
          </a:prstGeom>
        </p:spPr>
        <p:txBody>
          <a:bodyPr vert="horz" lIns="87934" tIns="43967" rIns="87934" bIns="43967" rtlCol="0" anchor="b"/>
          <a:lstStyle>
            <a:lvl1pPr algn="l">
              <a:defRPr sz="1200"/>
            </a:lvl1pPr>
          </a:lstStyle>
          <a:p>
            <a:endParaRPr lang="en-US"/>
          </a:p>
        </p:txBody>
      </p:sp>
      <p:sp>
        <p:nvSpPr>
          <p:cNvPr id="5" name="Slide Number Placeholder 4"/>
          <p:cNvSpPr>
            <a:spLocks noGrp="1"/>
          </p:cNvSpPr>
          <p:nvPr>
            <p:ph type="sldNum" sz="quarter" idx="3"/>
          </p:nvPr>
        </p:nvSpPr>
        <p:spPr>
          <a:xfrm>
            <a:off x="3849692" y="9377367"/>
            <a:ext cx="2946400" cy="493713"/>
          </a:xfrm>
          <a:prstGeom prst="rect">
            <a:avLst/>
          </a:prstGeom>
        </p:spPr>
        <p:txBody>
          <a:bodyPr vert="horz" lIns="87934" tIns="43967" rIns="87934" bIns="43967" rtlCol="0" anchor="b"/>
          <a:lstStyle>
            <a:lvl1pPr algn="r">
              <a:defRPr sz="1200"/>
            </a:lvl1pPr>
          </a:lstStyle>
          <a:p>
            <a:fld id="{E7346A3A-B8FF-4062-BC67-9CB29F71CBB7}" type="slidenum">
              <a:rPr lang="en-US" smtClean="0"/>
              <a:t>‹#›</a:t>
            </a:fld>
            <a:endParaRPr lang="en-US"/>
          </a:p>
        </p:txBody>
      </p:sp>
    </p:spTree>
    <p:extLst>
      <p:ext uri="{BB962C8B-B14F-4D97-AF65-F5344CB8AC3E}">
        <p14:creationId xmlns:p14="http://schemas.microsoft.com/office/powerpoint/2010/main" val="3183580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5"/>
            <a:ext cx="2945659" cy="493633"/>
          </a:xfrm>
          <a:prstGeom prst="rect">
            <a:avLst/>
          </a:prstGeom>
        </p:spPr>
        <p:txBody>
          <a:bodyPr vert="horz" lIns="89395" tIns="44698" rIns="89395" bIns="44698" rtlCol="0"/>
          <a:lstStyle>
            <a:lvl1pPr algn="l">
              <a:defRPr sz="1300"/>
            </a:lvl1pPr>
          </a:lstStyle>
          <a:p>
            <a:endParaRPr lang="en-US"/>
          </a:p>
        </p:txBody>
      </p:sp>
      <p:sp>
        <p:nvSpPr>
          <p:cNvPr id="3" name="Date Placeholder 2"/>
          <p:cNvSpPr>
            <a:spLocks noGrp="1"/>
          </p:cNvSpPr>
          <p:nvPr>
            <p:ph type="dt" idx="1"/>
          </p:nvPr>
        </p:nvSpPr>
        <p:spPr>
          <a:xfrm>
            <a:off x="3850447" y="5"/>
            <a:ext cx="2945659" cy="493633"/>
          </a:xfrm>
          <a:prstGeom prst="rect">
            <a:avLst/>
          </a:prstGeom>
        </p:spPr>
        <p:txBody>
          <a:bodyPr vert="horz" lIns="89395" tIns="44698" rIns="89395" bIns="44698" rtlCol="0"/>
          <a:lstStyle>
            <a:lvl1pPr algn="r">
              <a:defRPr sz="1300"/>
            </a:lvl1pPr>
          </a:lstStyle>
          <a:p>
            <a:fld id="{A040D4B2-9CE1-4968-B63A-CCD2B0B96B97}" type="datetimeFigureOut">
              <a:rPr lang="en-US" smtClean="0"/>
              <a:pPr/>
              <a:t>7/23/2018</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89395" tIns="44698" rIns="89395" bIns="44698" rtlCol="0" anchor="ctr"/>
          <a:lstStyle/>
          <a:p>
            <a:endParaRPr lang="en-US"/>
          </a:p>
        </p:txBody>
      </p:sp>
      <p:sp>
        <p:nvSpPr>
          <p:cNvPr id="5" name="Notes Placeholder 4"/>
          <p:cNvSpPr>
            <a:spLocks noGrp="1"/>
          </p:cNvSpPr>
          <p:nvPr>
            <p:ph type="body" sz="quarter" idx="3"/>
          </p:nvPr>
        </p:nvSpPr>
        <p:spPr>
          <a:xfrm>
            <a:off x="679768" y="4689515"/>
            <a:ext cx="5438140" cy="4442698"/>
          </a:xfrm>
          <a:prstGeom prst="rect">
            <a:avLst/>
          </a:prstGeom>
        </p:spPr>
        <p:txBody>
          <a:bodyPr vert="horz" lIns="89395" tIns="44698" rIns="89395" bIns="4469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377320"/>
            <a:ext cx="2945659" cy="493633"/>
          </a:xfrm>
          <a:prstGeom prst="rect">
            <a:avLst/>
          </a:prstGeom>
        </p:spPr>
        <p:txBody>
          <a:bodyPr vert="horz" lIns="89395" tIns="44698" rIns="89395" bIns="44698" rtlCol="0" anchor="b"/>
          <a:lstStyle>
            <a:lvl1pPr algn="l">
              <a:defRPr sz="1300"/>
            </a:lvl1pPr>
          </a:lstStyle>
          <a:p>
            <a:endParaRPr lang="en-US"/>
          </a:p>
        </p:txBody>
      </p:sp>
      <p:sp>
        <p:nvSpPr>
          <p:cNvPr id="7" name="Slide Number Placeholder 6"/>
          <p:cNvSpPr>
            <a:spLocks noGrp="1"/>
          </p:cNvSpPr>
          <p:nvPr>
            <p:ph type="sldNum" sz="quarter" idx="5"/>
          </p:nvPr>
        </p:nvSpPr>
        <p:spPr>
          <a:xfrm>
            <a:off x="3850447" y="9377320"/>
            <a:ext cx="2945659" cy="493633"/>
          </a:xfrm>
          <a:prstGeom prst="rect">
            <a:avLst/>
          </a:prstGeom>
        </p:spPr>
        <p:txBody>
          <a:bodyPr vert="horz" lIns="89395" tIns="44698" rIns="89395" bIns="44698" rtlCol="0" anchor="b"/>
          <a:lstStyle>
            <a:lvl1pPr algn="r">
              <a:defRPr sz="1300"/>
            </a:lvl1pPr>
          </a:lstStyle>
          <a:p>
            <a:fld id="{74D964C0-956F-499D-82FD-85C3CA72C2C8}" type="slidenum">
              <a:rPr lang="en-US" smtClean="0"/>
              <a:pPr/>
              <a:t>‹#›</a:t>
            </a:fld>
            <a:endParaRPr lang="en-US"/>
          </a:p>
        </p:txBody>
      </p:sp>
    </p:spTree>
    <p:extLst>
      <p:ext uri="{BB962C8B-B14F-4D97-AF65-F5344CB8AC3E}">
        <p14:creationId xmlns:p14="http://schemas.microsoft.com/office/powerpoint/2010/main" val="411787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bm.com/developerworks/cloud/library/cl-open-architecture/"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cloudfoundry.or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ibm.com/developerworks/cloud/library/cl-open-architectur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loudfoundry.or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ub.jazz.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bm.com/developerworks/cloud/library/cl-open-architectur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loudfoundry.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9334">
              <a:defRPr/>
            </a:pPr>
            <a:r>
              <a:rPr lang="en-US" dirty="0">
                <a:effectLst/>
              </a:rPr>
              <a:t>In 1911, the Tabulating Machine Company, the International Time Recording Company and the Computing Scale Company merged to form the Computing-Tabulating-Recording Company (CTR). In the 1920s, CTR was responsible for such advances as the printing tabulator and the first electric key punch device. In 1924, CTR officially changed its name to the International Business Machines Corporation (IBM). In 1933, IBM expanded its product line to include electric writing machines. IBM remained profitable during the Depression, due in part to government contracts. In 1944, IBM helped to create the Automatic Sequence Controlled Calculator, later known as the Harvard Mark I. 1952 saw the development of the IBM 701, the first commercial scientific computer that IBM ever produced. In 1956, IBM introduced the IBM 305 Random Access Memory Accounting System (RAMAC), the first magnetic hard disk drive. In 1957, the company introduced the FORTRAN computer programming language. The System/360, developed in 1964, was a mainframe computer system that could be customized to the customer's needs. In 1981, the company introduced the IBM 5150, which came with Intel 8088 processor, a descendant of the first microprocessor ever created.</a:t>
            </a:r>
            <a:br>
              <a:rPr lang="en-US" dirty="0">
                <a:effectLst/>
              </a:rPr>
            </a:br>
            <a:br>
              <a:rPr lang="en-US" dirty="0">
                <a:effectLst/>
              </a:rPr>
            </a:br>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a:t>
            </a:fld>
            <a:endParaRPr lang="en-US"/>
          </a:p>
        </p:txBody>
      </p:sp>
    </p:spTree>
    <p:extLst>
      <p:ext uri="{BB962C8B-B14F-4D97-AF65-F5344CB8AC3E}">
        <p14:creationId xmlns:p14="http://schemas.microsoft.com/office/powerpoint/2010/main" val="3550063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21</a:t>
            </a:fld>
            <a:endParaRPr lang="en-US"/>
          </a:p>
        </p:txBody>
      </p:sp>
    </p:spTree>
    <p:extLst>
      <p:ext uri="{BB962C8B-B14F-4D97-AF65-F5344CB8AC3E}">
        <p14:creationId xmlns:p14="http://schemas.microsoft.com/office/powerpoint/2010/main" val="387213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22</a:t>
            </a:fld>
            <a:endParaRPr lang="en-US"/>
          </a:p>
        </p:txBody>
      </p:sp>
    </p:spTree>
    <p:extLst>
      <p:ext uri="{BB962C8B-B14F-4D97-AF65-F5344CB8AC3E}">
        <p14:creationId xmlns:p14="http://schemas.microsoft.com/office/powerpoint/2010/main" val="11017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23</a:t>
            </a:fld>
            <a:endParaRPr lang="en-US"/>
          </a:p>
        </p:txBody>
      </p:sp>
    </p:spTree>
    <p:extLst>
      <p:ext uri="{BB962C8B-B14F-4D97-AF65-F5344CB8AC3E}">
        <p14:creationId xmlns:p14="http://schemas.microsoft.com/office/powerpoint/2010/main" val="17217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Cf</a:t>
            </a:r>
            <a:r>
              <a:rPr lang="en-US" dirty="0"/>
              <a:t> push starts the HelloWorld.js server</a:t>
            </a:r>
          </a:p>
          <a:p>
            <a:endParaRPr lang="en-US" dirty="0"/>
          </a:p>
          <a:p>
            <a:r>
              <a:rPr lang="en-US" dirty="0"/>
              <a:t>Using the information in the </a:t>
            </a:r>
            <a:r>
              <a:rPr lang="en-US" dirty="0" err="1"/>
              <a:t>manifest.yml</a:t>
            </a:r>
            <a:r>
              <a:rPr lang="en-US" dirty="0"/>
              <a:t> file, </a:t>
            </a:r>
            <a:r>
              <a:rPr lang="en-US" dirty="0" err="1"/>
              <a:t>Bluemix</a:t>
            </a:r>
            <a:r>
              <a:rPr lang="en-US" dirty="0"/>
              <a:t> knows how to create a runtime for the application</a:t>
            </a:r>
          </a:p>
          <a:p>
            <a:r>
              <a:rPr lang="en-US" dirty="0"/>
              <a:t>• Using information in </a:t>
            </a:r>
            <a:r>
              <a:rPr lang="en-US" dirty="0" err="1"/>
              <a:t>package.json</a:t>
            </a:r>
            <a:r>
              <a:rPr lang="en-US" dirty="0"/>
              <a:t>, it will realize that this application needs express.js in order to run, and it will run the </a:t>
            </a:r>
            <a:r>
              <a:rPr lang="en-US" dirty="0" err="1"/>
              <a:t>NodePackage</a:t>
            </a:r>
            <a:r>
              <a:rPr lang="en-US" dirty="0"/>
              <a:t> Manager to get that dependency installed (you’ll see lots of information scroll up your screen as express.js and its dependencies get installed)</a:t>
            </a:r>
          </a:p>
          <a:p>
            <a:r>
              <a:rPr lang="en-US" dirty="0"/>
              <a:t>• Finally, it starts server.js</a:t>
            </a:r>
          </a:p>
        </p:txBody>
      </p:sp>
      <p:sp>
        <p:nvSpPr>
          <p:cNvPr id="4" name="Slide Number Placeholder 3"/>
          <p:cNvSpPr>
            <a:spLocks noGrp="1"/>
          </p:cNvSpPr>
          <p:nvPr>
            <p:ph type="sldNum" sz="quarter" idx="10"/>
          </p:nvPr>
        </p:nvSpPr>
        <p:spPr/>
        <p:txBody>
          <a:bodyPr/>
          <a:lstStyle/>
          <a:p>
            <a:fld id="{74D964C0-956F-499D-82FD-85C3CA72C2C8}" type="slidenum">
              <a:rPr lang="en-US" smtClean="0"/>
              <a:pPr/>
              <a:t>42</a:t>
            </a:fld>
            <a:endParaRPr lang="en-US"/>
          </a:p>
        </p:txBody>
      </p:sp>
    </p:spTree>
    <p:extLst>
      <p:ext uri="{BB962C8B-B14F-4D97-AF65-F5344CB8AC3E}">
        <p14:creationId xmlns:p14="http://schemas.microsoft.com/office/powerpoint/2010/main" val="3214338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49</a:t>
            </a:fld>
            <a:endParaRPr lang="en-US"/>
          </a:p>
        </p:txBody>
      </p:sp>
    </p:spTree>
    <p:extLst>
      <p:ext uri="{BB962C8B-B14F-4D97-AF65-F5344CB8AC3E}">
        <p14:creationId xmlns:p14="http://schemas.microsoft.com/office/powerpoint/2010/main" val="3655406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63</a:t>
            </a:fld>
            <a:endParaRPr lang="en-US"/>
          </a:p>
        </p:txBody>
      </p:sp>
    </p:spTree>
    <p:extLst>
      <p:ext uri="{BB962C8B-B14F-4D97-AF65-F5344CB8AC3E}">
        <p14:creationId xmlns:p14="http://schemas.microsoft.com/office/powerpoint/2010/main" val="28888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64</a:t>
            </a:fld>
            <a:endParaRPr lang="en-US"/>
          </a:p>
        </p:txBody>
      </p:sp>
    </p:spTree>
    <p:extLst>
      <p:ext uri="{BB962C8B-B14F-4D97-AF65-F5344CB8AC3E}">
        <p14:creationId xmlns:p14="http://schemas.microsoft.com/office/powerpoint/2010/main" val="1542507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 short, IBM </a:t>
            </a:r>
            <a:r>
              <a:rPr lang="en-US" dirty="0" err="1"/>
              <a:t>Bluemix</a:t>
            </a:r>
            <a:r>
              <a:rPr lang="en-US" dirty="0"/>
              <a:t> is an implementation of </a:t>
            </a:r>
            <a:r>
              <a:rPr lang="en-US" dirty="0">
                <a:hlinkClick r:id="rId3"/>
              </a:rPr>
              <a:t>IBM open cloud architecture</a:t>
            </a:r>
            <a:r>
              <a:rPr lang="en-US" dirty="0"/>
              <a:t> using </a:t>
            </a:r>
            <a:r>
              <a:rPr lang="en-US" dirty="0">
                <a:hlinkClick r:id="rId4"/>
              </a:rPr>
              <a:t>Cloud Foundry</a:t>
            </a:r>
            <a:r>
              <a:rPr lang="en-US" dirty="0"/>
              <a:t>, which is an open source cloud computing </a:t>
            </a:r>
            <a:r>
              <a:rPr lang="en-US" dirty="0" err="1"/>
              <a:t>PaaS</a:t>
            </a:r>
            <a:r>
              <a:rPr lang="en-US" dirty="0"/>
              <a:t>. IBM has also provided services and runtimes in the ecosystem based on the IBM software portfolio.</a:t>
            </a:r>
          </a:p>
          <a:p>
            <a:pPr fontAlgn="base"/>
            <a:r>
              <a:rPr lang="en-US" dirty="0"/>
              <a:t>The following diagram shows the high-level architecture of IBM </a:t>
            </a:r>
            <a:r>
              <a:rPr lang="en-US" dirty="0" err="1"/>
              <a:t>Bluemix</a:t>
            </a:r>
            <a:r>
              <a:rPr lang="en-US" dirty="0"/>
              <a:t>. A variety of popular programming languages and frameworks like Android, iOS, HTML/JavaScript, Java, Ruby and PHP are offered in </a:t>
            </a:r>
            <a:r>
              <a:rPr lang="en-US" dirty="0" err="1"/>
              <a:t>Bluemix</a:t>
            </a:r>
            <a:r>
              <a:rPr lang="en-US" dirty="0"/>
              <a:t> environment.</a:t>
            </a:r>
          </a:p>
          <a:p>
            <a:pPr fontAlgn="base"/>
            <a:endParaRPr lang="en-US" dirty="0"/>
          </a:p>
          <a:p>
            <a:pPr fontAlgn="base"/>
            <a:r>
              <a:rPr lang="en-US" dirty="0"/>
              <a:t>http://yourstory.com/2014/06/bluemix-dummies/</a:t>
            </a:r>
          </a:p>
          <a:p>
            <a:r>
              <a:rPr lang="en-US" dirty="0" err="1"/>
              <a:t>Bluemix</a:t>
            </a:r>
            <a:r>
              <a:rPr lang="en-US" dirty="0"/>
              <a:t> deploys virtual containers utilizing </a:t>
            </a:r>
            <a:r>
              <a:rPr lang="en-US" dirty="0" err="1"/>
              <a:t>OpenStack</a:t>
            </a:r>
            <a:r>
              <a:rPr lang="en-US" dirty="0"/>
              <a:t> to host deployed applications as indicated in the diagram</a:t>
            </a:r>
          </a:p>
          <a:p>
            <a:r>
              <a:rPr lang="en-US" dirty="0"/>
              <a:t>Users interact with the infrastructure by </a:t>
            </a:r>
            <a:r>
              <a:rPr lang="en-US" dirty="0" err="1"/>
              <a:t>Bluemix</a:t>
            </a:r>
            <a:r>
              <a:rPr lang="en-US" dirty="0"/>
              <a:t> user interface, a web-based user interface (UI).</a:t>
            </a:r>
          </a:p>
          <a:p>
            <a:r>
              <a:rPr lang="en-US" dirty="0"/>
              <a:t>A command line tool </a:t>
            </a:r>
            <a:r>
              <a:rPr lang="en-US" dirty="0" err="1"/>
              <a:t>cf</a:t>
            </a:r>
            <a:r>
              <a:rPr lang="en-US" dirty="0"/>
              <a:t> is used to deploy web applications.</a:t>
            </a:r>
          </a:p>
          <a:p>
            <a:r>
              <a:rPr lang="en-US" dirty="0"/>
              <a:t>Clients (mobile applications or web applications hosted externally or on </a:t>
            </a:r>
            <a:r>
              <a:rPr lang="en-US" dirty="0" err="1"/>
              <a:t>Bluemix</a:t>
            </a:r>
            <a:r>
              <a:rPr lang="en-US" dirty="0"/>
              <a:t> or human users using web browsers) can use REST/HTTP application programming interfaces (API) to interact with the hosted applications.</a:t>
            </a:r>
          </a:p>
        </p:txBody>
      </p:sp>
      <p:sp>
        <p:nvSpPr>
          <p:cNvPr id="4" name="Slide Number Placeholder 3"/>
          <p:cNvSpPr>
            <a:spLocks noGrp="1"/>
          </p:cNvSpPr>
          <p:nvPr>
            <p:ph type="sldNum" sz="quarter" idx="10"/>
          </p:nvPr>
        </p:nvSpPr>
        <p:spPr/>
        <p:txBody>
          <a:bodyPr/>
          <a:lstStyle/>
          <a:p>
            <a:fld id="{74D964C0-956F-499D-82FD-85C3CA72C2C8}" type="slidenum">
              <a:rPr lang="en-US" smtClean="0"/>
              <a:pPr/>
              <a:t>66</a:t>
            </a:fld>
            <a:endParaRPr lang="en-US"/>
          </a:p>
        </p:txBody>
      </p:sp>
    </p:spTree>
    <p:extLst>
      <p:ext uri="{BB962C8B-B14F-4D97-AF65-F5344CB8AC3E}">
        <p14:creationId xmlns:p14="http://schemas.microsoft.com/office/powerpoint/2010/main" val="2818736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69</a:t>
            </a:fld>
            <a:endParaRPr lang="en-US"/>
          </a:p>
        </p:txBody>
      </p:sp>
    </p:spTree>
    <p:extLst>
      <p:ext uri="{BB962C8B-B14F-4D97-AF65-F5344CB8AC3E}">
        <p14:creationId xmlns:p14="http://schemas.microsoft.com/office/powerpoint/2010/main" val="2824532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70</a:t>
            </a:fld>
            <a:endParaRPr lang="en-US"/>
          </a:p>
        </p:txBody>
      </p:sp>
    </p:spTree>
    <p:extLst>
      <p:ext uri="{BB962C8B-B14F-4D97-AF65-F5344CB8AC3E}">
        <p14:creationId xmlns:p14="http://schemas.microsoft.com/office/powerpoint/2010/main" val="84782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 short, IBM </a:t>
            </a:r>
            <a:r>
              <a:rPr lang="en-US" dirty="0" err="1"/>
              <a:t>Bluemix</a:t>
            </a:r>
            <a:r>
              <a:rPr lang="en-US" dirty="0"/>
              <a:t> is an implementation of </a:t>
            </a:r>
            <a:r>
              <a:rPr lang="en-US" dirty="0">
                <a:hlinkClick r:id="rId3"/>
              </a:rPr>
              <a:t>IBM open cloud architecture</a:t>
            </a:r>
            <a:r>
              <a:rPr lang="en-US" dirty="0"/>
              <a:t> using </a:t>
            </a:r>
            <a:r>
              <a:rPr lang="en-US" dirty="0">
                <a:hlinkClick r:id="rId4"/>
              </a:rPr>
              <a:t>Cloud Foundry</a:t>
            </a:r>
            <a:r>
              <a:rPr lang="en-US" dirty="0"/>
              <a:t>, which is an open source cloud computing </a:t>
            </a:r>
            <a:r>
              <a:rPr lang="en-US" dirty="0" err="1"/>
              <a:t>PaaS</a:t>
            </a:r>
            <a:r>
              <a:rPr lang="en-US" dirty="0"/>
              <a:t>. IBM has also provided services and runtimes in the ecosystem based on the IBM software portfolio.</a:t>
            </a:r>
          </a:p>
          <a:p>
            <a:pPr fontAlgn="base"/>
            <a:r>
              <a:rPr lang="en-US" dirty="0"/>
              <a:t>The following diagram shows the high-level architecture of IBM </a:t>
            </a:r>
            <a:r>
              <a:rPr lang="en-US" dirty="0" err="1"/>
              <a:t>Bluemix</a:t>
            </a:r>
            <a:r>
              <a:rPr lang="en-US" dirty="0"/>
              <a:t>. A variety of popular programming languages and frameworks like Android, iOS, HTML/JavaScript, Java, Ruby and PHP are offered in </a:t>
            </a:r>
            <a:r>
              <a:rPr lang="en-US" dirty="0" err="1"/>
              <a:t>Bluemix</a:t>
            </a:r>
            <a:r>
              <a:rPr lang="en-US" dirty="0"/>
              <a:t> environment.</a:t>
            </a:r>
          </a:p>
          <a:p>
            <a:pPr fontAlgn="base"/>
            <a:endParaRPr lang="en-US" dirty="0"/>
          </a:p>
          <a:p>
            <a:pPr fontAlgn="base"/>
            <a:r>
              <a:rPr lang="en-US" dirty="0"/>
              <a:t>http://yourstory.com/2014/06/bluemix-dummies/</a:t>
            </a:r>
          </a:p>
          <a:p>
            <a:r>
              <a:rPr lang="en-US" dirty="0" err="1"/>
              <a:t>Bluemix</a:t>
            </a:r>
            <a:r>
              <a:rPr lang="en-US" dirty="0"/>
              <a:t> deploys virtual containers utilizing </a:t>
            </a:r>
            <a:r>
              <a:rPr lang="en-US" dirty="0" err="1"/>
              <a:t>OpenStack</a:t>
            </a:r>
            <a:r>
              <a:rPr lang="en-US" dirty="0"/>
              <a:t> to host deployed applications as indicated in the diagram</a:t>
            </a:r>
          </a:p>
          <a:p>
            <a:r>
              <a:rPr lang="en-US" dirty="0"/>
              <a:t>Users interact with the infrastructure by </a:t>
            </a:r>
            <a:r>
              <a:rPr lang="en-US" dirty="0" err="1"/>
              <a:t>Bluemix</a:t>
            </a:r>
            <a:r>
              <a:rPr lang="en-US" dirty="0"/>
              <a:t> user interface, a web-based user interface (UI).</a:t>
            </a:r>
          </a:p>
          <a:p>
            <a:r>
              <a:rPr lang="en-US" dirty="0"/>
              <a:t>A command line tool </a:t>
            </a:r>
            <a:r>
              <a:rPr lang="en-US" dirty="0" err="1"/>
              <a:t>cf</a:t>
            </a:r>
            <a:r>
              <a:rPr lang="en-US" dirty="0"/>
              <a:t> is used to deploy web applications.</a:t>
            </a:r>
          </a:p>
          <a:p>
            <a:r>
              <a:rPr lang="en-US" dirty="0"/>
              <a:t>Clients (mobile applications or web applications hosted externally or on </a:t>
            </a:r>
            <a:r>
              <a:rPr lang="en-US" dirty="0" err="1"/>
              <a:t>Bluemix</a:t>
            </a:r>
            <a:r>
              <a:rPr lang="en-US" dirty="0"/>
              <a:t> or human users using web browsers) can use REST/HTTP application programming interfaces (API) to interact with the hosted applications.</a:t>
            </a:r>
          </a:p>
        </p:txBody>
      </p:sp>
      <p:sp>
        <p:nvSpPr>
          <p:cNvPr id="4" name="Slide Number Placeholder 3"/>
          <p:cNvSpPr>
            <a:spLocks noGrp="1"/>
          </p:cNvSpPr>
          <p:nvPr>
            <p:ph type="sldNum" sz="quarter" idx="10"/>
          </p:nvPr>
        </p:nvSpPr>
        <p:spPr/>
        <p:txBody>
          <a:bodyPr/>
          <a:lstStyle/>
          <a:p>
            <a:fld id="{74D964C0-956F-499D-82FD-85C3CA72C2C8}" type="slidenum">
              <a:rPr lang="en-US" smtClean="0"/>
              <a:pPr/>
              <a:t>5</a:t>
            </a:fld>
            <a:endParaRPr lang="en-US"/>
          </a:p>
        </p:txBody>
      </p:sp>
    </p:spTree>
    <p:extLst>
      <p:ext uri="{BB962C8B-B14F-4D97-AF65-F5344CB8AC3E}">
        <p14:creationId xmlns:p14="http://schemas.microsoft.com/office/powerpoint/2010/main" val="2818736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71</a:t>
            </a:fld>
            <a:endParaRPr lang="en-US"/>
          </a:p>
        </p:txBody>
      </p:sp>
    </p:spTree>
    <p:extLst>
      <p:ext uri="{BB962C8B-B14F-4D97-AF65-F5344CB8AC3E}">
        <p14:creationId xmlns:p14="http://schemas.microsoft.com/office/powerpoint/2010/main" val="11727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72</a:t>
            </a:fld>
            <a:endParaRPr lang="en-US"/>
          </a:p>
        </p:txBody>
      </p:sp>
    </p:spTree>
    <p:extLst>
      <p:ext uri="{BB962C8B-B14F-4D97-AF65-F5344CB8AC3E}">
        <p14:creationId xmlns:p14="http://schemas.microsoft.com/office/powerpoint/2010/main" val="2449685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80</a:t>
            </a:fld>
            <a:endParaRPr lang="en-US"/>
          </a:p>
        </p:txBody>
      </p:sp>
    </p:spTree>
    <p:extLst>
      <p:ext uri="{BB962C8B-B14F-4D97-AF65-F5344CB8AC3E}">
        <p14:creationId xmlns:p14="http://schemas.microsoft.com/office/powerpoint/2010/main" val="169980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82</a:t>
            </a:fld>
            <a:endParaRPr lang="en-US"/>
          </a:p>
        </p:txBody>
      </p:sp>
    </p:spTree>
    <p:extLst>
      <p:ext uri="{BB962C8B-B14F-4D97-AF65-F5344CB8AC3E}">
        <p14:creationId xmlns:p14="http://schemas.microsoft.com/office/powerpoint/2010/main" val="1021052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84</a:t>
            </a:fld>
            <a:endParaRPr lang="en-US"/>
          </a:p>
        </p:txBody>
      </p:sp>
    </p:spTree>
    <p:extLst>
      <p:ext uri="{BB962C8B-B14F-4D97-AF65-F5344CB8AC3E}">
        <p14:creationId xmlns:p14="http://schemas.microsoft.com/office/powerpoint/2010/main" val="682711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85</a:t>
            </a:fld>
            <a:endParaRPr lang="en-US"/>
          </a:p>
        </p:txBody>
      </p:sp>
    </p:spTree>
    <p:extLst>
      <p:ext uri="{BB962C8B-B14F-4D97-AF65-F5344CB8AC3E}">
        <p14:creationId xmlns:p14="http://schemas.microsoft.com/office/powerpoint/2010/main" val="219909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86</a:t>
            </a:fld>
            <a:endParaRPr lang="en-US"/>
          </a:p>
        </p:txBody>
      </p:sp>
    </p:spTree>
    <p:extLst>
      <p:ext uri="{BB962C8B-B14F-4D97-AF65-F5344CB8AC3E}">
        <p14:creationId xmlns:p14="http://schemas.microsoft.com/office/powerpoint/2010/main" val="777781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87</a:t>
            </a:fld>
            <a:endParaRPr lang="en-US"/>
          </a:p>
        </p:txBody>
      </p:sp>
    </p:spTree>
    <p:extLst>
      <p:ext uri="{BB962C8B-B14F-4D97-AF65-F5344CB8AC3E}">
        <p14:creationId xmlns:p14="http://schemas.microsoft.com/office/powerpoint/2010/main" val="3086681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88</a:t>
            </a:fld>
            <a:endParaRPr lang="en-US"/>
          </a:p>
        </p:txBody>
      </p:sp>
    </p:spTree>
    <p:extLst>
      <p:ext uri="{BB962C8B-B14F-4D97-AF65-F5344CB8AC3E}">
        <p14:creationId xmlns:p14="http://schemas.microsoft.com/office/powerpoint/2010/main" val="3226707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89</a:t>
            </a:fld>
            <a:endParaRPr lang="en-US"/>
          </a:p>
        </p:txBody>
      </p:sp>
    </p:spTree>
    <p:extLst>
      <p:ext uri="{BB962C8B-B14F-4D97-AF65-F5344CB8AC3E}">
        <p14:creationId xmlns:p14="http://schemas.microsoft.com/office/powerpoint/2010/main" val="375111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For interacting with </a:t>
            </a:r>
            <a:r>
              <a:rPr lang="en-US" dirty="0" err="1"/>
              <a:t>Bluemix</a:t>
            </a:r>
            <a:r>
              <a:rPr lang="en-US" dirty="0"/>
              <a:t> there are many ways, one is through the </a:t>
            </a:r>
            <a:r>
              <a:rPr lang="en-US" dirty="0" err="1"/>
              <a:t>Bluemix</a:t>
            </a:r>
            <a:r>
              <a:rPr lang="en-US" dirty="0"/>
              <a:t> Portal itself. But you can use commands from a </a:t>
            </a:r>
            <a:r>
              <a:rPr lang="en-US" b="1" dirty="0"/>
              <a:t>command line</a:t>
            </a:r>
            <a:r>
              <a:rPr lang="en-US" dirty="0"/>
              <a:t>. These commands are specifying to </a:t>
            </a:r>
            <a:r>
              <a:rPr lang="en-US" b="1" dirty="0"/>
              <a:t>Cloud Foundry</a:t>
            </a:r>
            <a:r>
              <a:rPr lang="en-US" dirty="0"/>
              <a:t> standards. I know I have now introduced one more jargon. So Cloud Foundry is an Open Source </a:t>
            </a:r>
            <a:r>
              <a:rPr lang="en-US" dirty="0" err="1"/>
              <a:t>PaaS</a:t>
            </a:r>
            <a:r>
              <a:rPr lang="en-US" dirty="0"/>
              <a:t>. And </a:t>
            </a:r>
            <a:r>
              <a:rPr lang="en-US" dirty="0" err="1"/>
              <a:t>Bluemix</a:t>
            </a:r>
            <a:r>
              <a:rPr lang="en-US" dirty="0"/>
              <a:t> complies to the Cloud Foundry specifications. Another advantage is that if you find services missing in </a:t>
            </a:r>
            <a:r>
              <a:rPr lang="en-US" dirty="0" err="1"/>
              <a:t>Bluemix</a:t>
            </a:r>
            <a:r>
              <a:rPr lang="en-US" dirty="0"/>
              <a:t>, you can get that from the Cloud Foundry (though w/o IBM support). You can also interact with </a:t>
            </a:r>
            <a:r>
              <a:rPr lang="en-US" dirty="0" err="1"/>
              <a:t>Bluemix</a:t>
            </a:r>
            <a:r>
              <a:rPr lang="en-US" dirty="0"/>
              <a:t> from </a:t>
            </a:r>
            <a:r>
              <a:rPr lang="en-US" b="1" dirty="0"/>
              <a:t>Eclipse</a:t>
            </a:r>
            <a:r>
              <a:rPr lang="en-US" dirty="0"/>
              <a:t> as well. So you have your app developed in Eclipse and can push that app into the Platform running in </a:t>
            </a:r>
            <a:r>
              <a:rPr lang="en-US" dirty="0" err="1"/>
              <a:t>Bluemix</a:t>
            </a:r>
            <a:r>
              <a:rPr lang="en-US" dirty="0"/>
              <a:t>. There is another way in which </a:t>
            </a:r>
            <a:r>
              <a:rPr lang="en-US" dirty="0" err="1"/>
              <a:t>Bluemix</a:t>
            </a:r>
            <a:r>
              <a:rPr lang="en-US" dirty="0"/>
              <a:t> one can interact with </a:t>
            </a:r>
            <a:r>
              <a:rPr lang="en-US" dirty="0" err="1"/>
              <a:t>Bluemix</a:t>
            </a:r>
            <a:r>
              <a:rPr lang="en-US" dirty="0"/>
              <a:t>. Which is the </a:t>
            </a:r>
            <a:r>
              <a:rPr lang="en-US" b="1" dirty="0" err="1"/>
              <a:t>DevOps</a:t>
            </a:r>
            <a:r>
              <a:rPr lang="en-US" b="1" dirty="0"/>
              <a:t> platform</a:t>
            </a:r>
            <a:r>
              <a:rPr lang="en-US" dirty="0"/>
              <a:t> provided by IBM. Now you might be wondering what is </a:t>
            </a:r>
            <a:r>
              <a:rPr lang="en-US" dirty="0" err="1"/>
              <a:t>DevOps</a:t>
            </a:r>
            <a:r>
              <a:rPr lang="en-US" dirty="0"/>
              <a:t>. </a:t>
            </a:r>
            <a:r>
              <a:rPr lang="en-US" dirty="0" err="1"/>
              <a:t>DevOps</a:t>
            </a:r>
            <a:r>
              <a:rPr lang="en-US" dirty="0"/>
              <a:t> is a short form of Development and Operations. It is a software development method that helps collaboration and integration between software developers and IT operations professionals. Its goal is to help an organization rapidly produce software products and services. IBM also provides its </a:t>
            </a:r>
            <a:r>
              <a:rPr lang="en-US" dirty="0" err="1"/>
              <a:t>DevOps</a:t>
            </a:r>
            <a:r>
              <a:rPr lang="en-US" dirty="0"/>
              <a:t> Platform, </a:t>
            </a:r>
            <a:r>
              <a:rPr lang="en-US" dirty="0">
                <a:hlinkClick r:id="rId3"/>
              </a:rPr>
              <a:t>https://hub.jazz.net</a:t>
            </a:r>
            <a:r>
              <a:rPr lang="en-US" dirty="0"/>
              <a:t>. This runs on </a:t>
            </a:r>
            <a:r>
              <a:rPr lang="en-US" dirty="0" err="1"/>
              <a:t>Softlayer</a:t>
            </a:r>
            <a:r>
              <a:rPr lang="en-US" dirty="0"/>
              <a:t> Cloud. In a nutshell, what you get in IBM </a:t>
            </a:r>
            <a:r>
              <a:rPr lang="en-US" dirty="0" err="1"/>
              <a:t>DevOps</a:t>
            </a:r>
            <a:r>
              <a:rPr lang="en-US" dirty="0"/>
              <a:t> is a Web based Integrated Development Environment (to contrast Eclipse is a Local Development Environment sitting in one`s Desktop or Laptop machine), Version Control (</a:t>
            </a:r>
            <a:r>
              <a:rPr lang="en-US" dirty="0" err="1"/>
              <a:t>eg</a:t>
            </a:r>
            <a:r>
              <a:rPr lang="en-US" dirty="0"/>
              <a:t> : if version 1 code has ‘</a:t>
            </a:r>
            <a:r>
              <a:rPr lang="en-US" dirty="0" err="1"/>
              <a:t>System.out.print</a:t>
            </a:r>
            <a:r>
              <a:rPr lang="en-US" dirty="0"/>
              <a:t> (Hello World)’ and if version 2 of the code has ‘</a:t>
            </a:r>
            <a:r>
              <a:rPr lang="en-US" dirty="0" err="1"/>
              <a:t>System.out.print</a:t>
            </a:r>
            <a:r>
              <a:rPr lang="en-US" dirty="0"/>
              <a:t> (Hello My World)’, the developer would like to keep a track of what was the change in every version), create work items (</a:t>
            </a:r>
            <a:r>
              <a:rPr lang="en-US" dirty="0" err="1"/>
              <a:t>eg</a:t>
            </a:r>
            <a:r>
              <a:rPr lang="en-US" dirty="0"/>
              <a:t>: if there is a bug in the code, it would be possible to assign that to a developer to resolve it), keep a track of the work items, plan release dates of the code to production, keep a track of the release dates, and automatically deploy the code from IBM </a:t>
            </a:r>
            <a:r>
              <a:rPr lang="en-US" dirty="0" err="1"/>
              <a:t>DevOps</a:t>
            </a:r>
            <a:r>
              <a:rPr lang="en-US" dirty="0"/>
              <a:t> to the </a:t>
            </a:r>
            <a:r>
              <a:rPr lang="en-US" dirty="0" err="1"/>
              <a:t>Bluemix</a:t>
            </a:r>
            <a:r>
              <a:rPr lang="en-US" dirty="0"/>
              <a:t>.</a:t>
            </a:r>
          </a:p>
          <a:p>
            <a:endParaRPr lang="en-US" dirty="0"/>
          </a:p>
          <a:p>
            <a:r>
              <a:rPr lang="en-US" dirty="0"/>
              <a:t>http://yourstory.com/2014/06/bluemix-dummies/</a:t>
            </a:r>
          </a:p>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6</a:t>
            </a:fld>
            <a:endParaRPr lang="en-US"/>
          </a:p>
        </p:txBody>
      </p:sp>
    </p:spTree>
    <p:extLst>
      <p:ext uri="{BB962C8B-B14F-4D97-AF65-F5344CB8AC3E}">
        <p14:creationId xmlns:p14="http://schemas.microsoft.com/office/powerpoint/2010/main" val="327747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90</a:t>
            </a:fld>
            <a:endParaRPr lang="en-US"/>
          </a:p>
        </p:txBody>
      </p:sp>
    </p:spTree>
    <p:extLst>
      <p:ext uri="{BB962C8B-B14F-4D97-AF65-F5344CB8AC3E}">
        <p14:creationId xmlns:p14="http://schemas.microsoft.com/office/powerpoint/2010/main" val="2623699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91</a:t>
            </a:fld>
            <a:endParaRPr lang="en-US"/>
          </a:p>
        </p:txBody>
      </p:sp>
    </p:spTree>
    <p:extLst>
      <p:ext uri="{BB962C8B-B14F-4D97-AF65-F5344CB8AC3E}">
        <p14:creationId xmlns:p14="http://schemas.microsoft.com/office/powerpoint/2010/main" val="2825281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92</a:t>
            </a:fld>
            <a:endParaRPr lang="en-US"/>
          </a:p>
        </p:txBody>
      </p:sp>
    </p:spTree>
    <p:extLst>
      <p:ext uri="{BB962C8B-B14F-4D97-AF65-F5344CB8AC3E}">
        <p14:creationId xmlns:p14="http://schemas.microsoft.com/office/powerpoint/2010/main" val="906441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93</a:t>
            </a:fld>
            <a:endParaRPr lang="en-US"/>
          </a:p>
        </p:txBody>
      </p:sp>
    </p:spTree>
    <p:extLst>
      <p:ext uri="{BB962C8B-B14F-4D97-AF65-F5344CB8AC3E}">
        <p14:creationId xmlns:p14="http://schemas.microsoft.com/office/powerpoint/2010/main" val="2922150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94</a:t>
            </a:fld>
            <a:endParaRPr lang="en-US"/>
          </a:p>
        </p:txBody>
      </p:sp>
    </p:spTree>
    <p:extLst>
      <p:ext uri="{BB962C8B-B14F-4D97-AF65-F5344CB8AC3E}">
        <p14:creationId xmlns:p14="http://schemas.microsoft.com/office/powerpoint/2010/main" val="7875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95</a:t>
            </a:fld>
            <a:endParaRPr lang="en-US"/>
          </a:p>
        </p:txBody>
      </p:sp>
    </p:spTree>
    <p:extLst>
      <p:ext uri="{BB962C8B-B14F-4D97-AF65-F5344CB8AC3E}">
        <p14:creationId xmlns:p14="http://schemas.microsoft.com/office/powerpoint/2010/main" val="242912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96</a:t>
            </a:fld>
            <a:endParaRPr lang="en-US"/>
          </a:p>
        </p:txBody>
      </p:sp>
    </p:spTree>
    <p:extLst>
      <p:ext uri="{BB962C8B-B14F-4D97-AF65-F5344CB8AC3E}">
        <p14:creationId xmlns:p14="http://schemas.microsoft.com/office/powerpoint/2010/main" val="3953715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103</a:t>
            </a:fld>
            <a:endParaRPr lang="en-US"/>
          </a:p>
        </p:txBody>
      </p:sp>
    </p:spTree>
    <p:extLst>
      <p:ext uri="{BB962C8B-B14F-4D97-AF65-F5344CB8AC3E}">
        <p14:creationId xmlns:p14="http://schemas.microsoft.com/office/powerpoint/2010/main" val="43511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12</a:t>
            </a:fld>
            <a:endParaRPr lang="en-US"/>
          </a:p>
        </p:txBody>
      </p:sp>
    </p:spTree>
    <p:extLst>
      <p:ext uri="{BB962C8B-B14F-4D97-AF65-F5344CB8AC3E}">
        <p14:creationId xmlns:p14="http://schemas.microsoft.com/office/powerpoint/2010/main" val="28888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In short, IBM </a:t>
            </a:r>
            <a:r>
              <a:rPr lang="en-US" dirty="0" err="1"/>
              <a:t>Bluemix</a:t>
            </a:r>
            <a:r>
              <a:rPr lang="en-US" dirty="0"/>
              <a:t> is an implementation of </a:t>
            </a:r>
            <a:r>
              <a:rPr lang="en-US" dirty="0">
                <a:hlinkClick r:id="rId3"/>
              </a:rPr>
              <a:t>IBM open cloud architecture</a:t>
            </a:r>
            <a:r>
              <a:rPr lang="en-US" dirty="0"/>
              <a:t> using </a:t>
            </a:r>
            <a:r>
              <a:rPr lang="en-US" dirty="0">
                <a:hlinkClick r:id="rId4"/>
              </a:rPr>
              <a:t>Cloud Foundry</a:t>
            </a:r>
            <a:r>
              <a:rPr lang="en-US" dirty="0"/>
              <a:t>, which is an open source cloud computing </a:t>
            </a:r>
            <a:r>
              <a:rPr lang="en-US" dirty="0" err="1"/>
              <a:t>PaaS</a:t>
            </a:r>
            <a:r>
              <a:rPr lang="en-US" dirty="0"/>
              <a:t>. IBM has also provided services and runtimes in the ecosystem based on the IBM software portfolio.</a:t>
            </a:r>
          </a:p>
          <a:p>
            <a:pPr fontAlgn="base"/>
            <a:r>
              <a:rPr lang="en-US" dirty="0"/>
              <a:t>The following diagram shows the high-level architecture of IBM </a:t>
            </a:r>
            <a:r>
              <a:rPr lang="en-US" dirty="0" err="1"/>
              <a:t>Bluemix</a:t>
            </a:r>
            <a:r>
              <a:rPr lang="en-US" dirty="0"/>
              <a:t>. A variety of popular programming languages and frameworks like Android, iOS, HTML/JavaScript, Java, Ruby and PHP are offered in </a:t>
            </a:r>
            <a:r>
              <a:rPr lang="en-US" dirty="0" err="1"/>
              <a:t>Bluemix</a:t>
            </a:r>
            <a:r>
              <a:rPr lang="en-US" dirty="0"/>
              <a:t> environment.</a:t>
            </a:r>
          </a:p>
          <a:p>
            <a:pPr fontAlgn="base"/>
            <a:endParaRPr lang="en-US" dirty="0"/>
          </a:p>
          <a:p>
            <a:pPr fontAlgn="base"/>
            <a:r>
              <a:rPr lang="en-US" dirty="0"/>
              <a:t>http://yourstory.com/2014/06/bluemix-dummies/</a:t>
            </a:r>
          </a:p>
          <a:p>
            <a:r>
              <a:rPr lang="en-US" dirty="0" err="1"/>
              <a:t>Bluemix</a:t>
            </a:r>
            <a:r>
              <a:rPr lang="en-US" dirty="0"/>
              <a:t> deploys virtual containers utilizing </a:t>
            </a:r>
            <a:r>
              <a:rPr lang="en-US" dirty="0" err="1"/>
              <a:t>OpenStack</a:t>
            </a:r>
            <a:r>
              <a:rPr lang="en-US" dirty="0"/>
              <a:t> to host deployed applications as indicated in the diagram</a:t>
            </a:r>
          </a:p>
          <a:p>
            <a:r>
              <a:rPr lang="en-US" dirty="0"/>
              <a:t>Users interact with the infrastructure by </a:t>
            </a:r>
            <a:r>
              <a:rPr lang="en-US" dirty="0" err="1"/>
              <a:t>Bluemix</a:t>
            </a:r>
            <a:r>
              <a:rPr lang="en-US" dirty="0"/>
              <a:t> user interface, a web-based user interface (UI).</a:t>
            </a:r>
          </a:p>
          <a:p>
            <a:r>
              <a:rPr lang="en-US" dirty="0"/>
              <a:t>A command line tool </a:t>
            </a:r>
            <a:r>
              <a:rPr lang="en-US" dirty="0" err="1"/>
              <a:t>cf</a:t>
            </a:r>
            <a:r>
              <a:rPr lang="en-US" dirty="0"/>
              <a:t> is used to deploy web applications.</a:t>
            </a:r>
          </a:p>
          <a:p>
            <a:r>
              <a:rPr lang="en-US" dirty="0"/>
              <a:t>Clients (mobile applications or web applications hosted externally or on </a:t>
            </a:r>
            <a:r>
              <a:rPr lang="en-US" dirty="0" err="1"/>
              <a:t>Bluemix</a:t>
            </a:r>
            <a:r>
              <a:rPr lang="en-US" dirty="0"/>
              <a:t> or human users using web browsers) can use REST/HTTP application programming interfaces (API) to interact with the hosted applications.</a:t>
            </a:r>
          </a:p>
        </p:txBody>
      </p:sp>
      <p:sp>
        <p:nvSpPr>
          <p:cNvPr id="4" name="Slide Number Placeholder 3"/>
          <p:cNvSpPr>
            <a:spLocks noGrp="1"/>
          </p:cNvSpPr>
          <p:nvPr>
            <p:ph type="sldNum" sz="quarter" idx="10"/>
          </p:nvPr>
        </p:nvSpPr>
        <p:spPr/>
        <p:txBody>
          <a:bodyPr/>
          <a:lstStyle/>
          <a:p>
            <a:fld id="{74D964C0-956F-499D-82FD-85C3CA72C2C8}" type="slidenum">
              <a:rPr lang="en-US" smtClean="0"/>
              <a:pPr/>
              <a:t>13</a:t>
            </a:fld>
            <a:endParaRPr lang="en-US"/>
          </a:p>
        </p:txBody>
      </p:sp>
    </p:spTree>
    <p:extLst>
      <p:ext uri="{BB962C8B-B14F-4D97-AF65-F5344CB8AC3E}">
        <p14:creationId xmlns:p14="http://schemas.microsoft.com/office/powerpoint/2010/main" val="104685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14</a:t>
            </a:fld>
            <a:endParaRPr lang="en-US"/>
          </a:p>
        </p:txBody>
      </p:sp>
    </p:spTree>
    <p:extLst>
      <p:ext uri="{BB962C8B-B14F-4D97-AF65-F5344CB8AC3E}">
        <p14:creationId xmlns:p14="http://schemas.microsoft.com/office/powerpoint/2010/main" val="58983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apps in any language,  Built on open standards,</a:t>
            </a:r>
            <a:r>
              <a:rPr lang="en-US" baseline="0" dirty="0"/>
              <a:t> </a:t>
            </a:r>
            <a:r>
              <a:rPr lang="en-US" dirty="0"/>
              <a:t>Provides integration services to your</a:t>
            </a:r>
            <a:r>
              <a:rPr lang="en-US" baseline="0" dirty="0"/>
              <a:t> </a:t>
            </a:r>
            <a:r>
              <a:rPr lang="en-US" dirty="0"/>
              <a:t>systems of record</a:t>
            </a:r>
          </a:p>
          <a:p>
            <a:r>
              <a:rPr lang="en-US" dirty="0"/>
              <a:t>Designed for mobile, Provides </a:t>
            </a:r>
            <a:r>
              <a:rPr lang="en-US" dirty="0" err="1"/>
              <a:t>DevOps</a:t>
            </a:r>
            <a:r>
              <a:rPr lang="en-US" baseline="0" dirty="0"/>
              <a:t> </a:t>
            </a:r>
            <a:r>
              <a:rPr lang="en-US" dirty="0"/>
              <a:t>services for integrated </a:t>
            </a:r>
            <a:r>
              <a:rPr lang="en-US" dirty="0" err="1"/>
              <a:t>dev</a:t>
            </a:r>
            <a:r>
              <a:rPr lang="en-US" dirty="0"/>
              <a:t> experience</a:t>
            </a:r>
          </a:p>
          <a:p>
            <a:r>
              <a:rPr lang="en-US" dirty="0"/>
              <a:t>Ope</a:t>
            </a:r>
            <a:r>
              <a:rPr lang="en-US" baseline="0" dirty="0"/>
              <a:t>n Standards</a:t>
            </a:r>
            <a:r>
              <a:rPr lang="en-US" dirty="0"/>
              <a:t>,  Cloud based platfor</a:t>
            </a:r>
            <a:r>
              <a:rPr lang="en-US" baseline="0" dirty="0"/>
              <a:t>m to build, manage and run applications of all types be it web based applications or mobile based or big data and so on….</a:t>
            </a:r>
          </a:p>
          <a:p>
            <a:r>
              <a:rPr lang="en-US" baseline="0" dirty="0"/>
              <a:t>Also includes application monitoring features…all of it is mainly “open –source “  with some caveats of course.</a:t>
            </a:r>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17</a:t>
            </a:fld>
            <a:endParaRPr lang="en-US"/>
          </a:p>
        </p:txBody>
      </p:sp>
    </p:spTree>
    <p:extLst>
      <p:ext uri="{BB962C8B-B14F-4D97-AF65-F5344CB8AC3E}">
        <p14:creationId xmlns:p14="http://schemas.microsoft.com/office/powerpoint/2010/main" val="2436551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19</a:t>
            </a:fld>
            <a:endParaRPr lang="en-US"/>
          </a:p>
        </p:txBody>
      </p:sp>
    </p:spTree>
    <p:extLst>
      <p:ext uri="{BB962C8B-B14F-4D97-AF65-F5344CB8AC3E}">
        <p14:creationId xmlns:p14="http://schemas.microsoft.com/office/powerpoint/2010/main" val="16291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964C0-956F-499D-82FD-85C3CA72C2C8}" type="slidenum">
              <a:rPr lang="en-US" smtClean="0"/>
              <a:pPr/>
              <a:t>20</a:t>
            </a:fld>
            <a:endParaRPr lang="en-US"/>
          </a:p>
        </p:txBody>
      </p:sp>
    </p:spTree>
    <p:extLst>
      <p:ext uri="{BB962C8B-B14F-4D97-AF65-F5344CB8AC3E}">
        <p14:creationId xmlns:p14="http://schemas.microsoft.com/office/powerpoint/2010/main" val="341530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normAutofit/>
          </a:bodyPr>
          <a:lstStyle>
            <a:lvl1pPr>
              <a:defRPr sz="3600" b="1"/>
            </a:lvl1pPr>
          </a:lstStyle>
          <a:p>
            <a:r>
              <a:rPr lang="en-US" dirty="0"/>
              <a:t>Click to edit Master title style</a:t>
            </a:r>
          </a:p>
        </p:txBody>
      </p:sp>
      <p:sp>
        <p:nvSpPr>
          <p:cNvPr id="3" name="Subtitle 2"/>
          <p:cNvSpPr>
            <a:spLocks noGrp="1"/>
          </p:cNvSpPr>
          <p:nvPr>
            <p:ph type="subTitle" idx="1"/>
          </p:nvPr>
        </p:nvSpPr>
        <p:spPr>
          <a:xfrm>
            <a:off x="1371600" y="32004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CE8B7DD-E23E-41CC-AA48-E5AFB05DFEA1}" type="datetime3">
              <a:rPr lang="en-US" smtClean="0"/>
              <a:t>23 July 2018</a:t>
            </a:fld>
            <a:endParaRPr lang="en-US" dirty="0"/>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Click to edit Master title style</a:t>
            </a:r>
          </a:p>
        </p:txBody>
      </p:sp>
      <p:sp>
        <p:nvSpPr>
          <p:cNvPr id="3" name="Content Placeholder 2"/>
          <p:cNvSpPr>
            <a:spLocks noGrp="1"/>
          </p:cNvSpPr>
          <p:nvPr>
            <p:ph idx="1"/>
          </p:nvPr>
        </p:nvSpPr>
        <p:spPr>
          <a:xfrm>
            <a:off x="457200" y="1341437"/>
            <a:ext cx="8229600" cy="4906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D40DB-77C0-4B83-9556-31F16E2D33DD}" type="datetime3">
              <a:rPr lang="en-US" smtClean="0"/>
              <a:t>23 July 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P02: IBM Cloud Services (PaaS, SaaS) - Lab</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ivle.nus.edu.sg/" TargetMode="External"/><Relationship Id="rId2" Type="http://schemas.openxmlformats.org/officeDocument/2006/relationships/hyperlink" Target="http://www.comp.nus.edu.sg/~sunimalr/files/P02-assessment.zip" TargetMode="External"/><Relationship Id="rId1" Type="http://schemas.openxmlformats.org/officeDocument/2006/relationships/slideLayout" Target="../slideLayouts/slideLayout2.xml"/><Relationship Id="rId4" Type="http://schemas.openxmlformats.org/officeDocument/2006/relationships/hyperlink" Target="mailto:sunimalr@comp.nus.edu.sg"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watson-developer-cloud/node-sdk" TargetMode="External"/><Relationship Id="rId13" Type="http://schemas.openxmlformats.org/officeDocument/2006/relationships/hyperlink" Target="http://docs.ggplot2.org/current" TargetMode="External"/><Relationship Id="rId3" Type="http://schemas.openxmlformats.org/officeDocument/2006/relationships/hyperlink" Target="https://github.com/IBM-Bluemix/dashdb-nodejs-helloworld" TargetMode="External"/><Relationship Id="rId7" Type="http://schemas.openxmlformats.org/officeDocument/2006/relationships/hyperlink" Target="https://www.ibm.com/cloud-computing/bluemix/case-studies" TargetMode="External"/><Relationship Id="rId12" Type="http://schemas.openxmlformats.org/officeDocument/2006/relationships/hyperlink" Target="http://cran.r-project.org/doc/manuals/r-release/R-intro.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comp.nus.edu.sg/~teoym/cs5224-17/slides/References/2015-IBM-Bluemix-redp5242.pdf" TargetMode="External"/><Relationship Id="rId11" Type="http://schemas.openxmlformats.org/officeDocument/2006/relationships/hyperlink" Target="http://www.w3schools.com/sql/" TargetMode="External"/><Relationship Id="rId5" Type="http://schemas.openxmlformats.org/officeDocument/2006/relationships/hyperlink" Target="https://www.youtube.com/watch?v=sHhNoV-sS_I&amp;list=PLJxa6IsF8C5qFbRinR2ZaEZ3AiIFtdLqx" TargetMode="External"/><Relationship Id="rId15" Type="http://schemas.openxmlformats.org/officeDocument/2006/relationships/hyperlink" Target="https://github.com/IBMDataScience/dsx-tutorials" TargetMode="External"/><Relationship Id="rId10" Type="http://schemas.openxmlformats.org/officeDocument/2006/relationships/hyperlink" Target="http://www-01.ibm.com/support/knowledgecenter/SS6NHC/com.ibm.swg.im.dashdb.kc.doc/welcome.html" TargetMode="External"/><Relationship Id="rId4" Type="http://schemas.openxmlformats.org/officeDocument/2006/relationships/hyperlink" Target="http://node.js/" TargetMode="External"/><Relationship Id="rId9" Type="http://schemas.openxmlformats.org/officeDocument/2006/relationships/hyperlink" Target="https://console.bluemix.net/docs/services/watson/developing-nodejs.html#developing-a-watson-application-in-node-js" TargetMode="External"/><Relationship Id="rId14" Type="http://schemas.openxmlformats.org/officeDocument/2006/relationships/hyperlink" Target="https://datascience.ibm.com/docs/content/getting-started/get-started.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earchcloudcomputing.techtarget.com/definition/Cloud-Found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pi.ng.bluemix.ne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ocs.cloudfoundry.org/buildpacks/node/node-tip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api.ng.bluemix.ne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sHhNoV-sS_I&amp;list=PLJxa6IsF8C5qFbRinR2ZaEZ3AiIFtdLqx"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zm4-VZolYV0"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0"/>
            <a:ext cx="7772400" cy="1470025"/>
          </a:xfrm>
        </p:spPr>
        <p:txBody>
          <a:bodyPr>
            <a:normAutofit/>
          </a:bodyPr>
          <a:lstStyle/>
          <a:p>
            <a:r>
              <a:rPr lang="en-US" sz="4400" dirty="0"/>
              <a:t>P02: IBM Cloud Services </a:t>
            </a:r>
            <a:br>
              <a:rPr lang="en-US" sz="4400" dirty="0"/>
            </a:br>
            <a:r>
              <a:rPr lang="en-US" sz="4400" dirty="0"/>
              <a:t>(PaaS, SaaS) - Lab</a:t>
            </a:r>
          </a:p>
        </p:txBody>
      </p:sp>
      <p:sp>
        <p:nvSpPr>
          <p:cNvPr id="3" name="Date Placeholder 2"/>
          <p:cNvSpPr>
            <a:spLocks noGrp="1"/>
          </p:cNvSpPr>
          <p:nvPr>
            <p:ph type="dt" sz="half" idx="10"/>
          </p:nvPr>
        </p:nvSpPr>
        <p:spPr/>
        <p:txBody>
          <a:bodyPr/>
          <a:lstStyle/>
          <a:p>
            <a:fld id="{271311AC-E2C7-4456-BDF8-8D6DD51BD954}" type="datetime3">
              <a:rPr lang="en-US" smtClean="0"/>
              <a:t>23 July 2018</a:t>
            </a:fld>
            <a:endParaRPr lang="en-US" dirty="0"/>
          </a:p>
        </p:txBody>
      </p:sp>
      <p:sp>
        <p:nvSpPr>
          <p:cNvPr id="4" name="Footer Placeholder 3"/>
          <p:cNvSpPr>
            <a:spLocks noGrp="1"/>
          </p:cNvSpPr>
          <p:nvPr>
            <p:ph type="ftr" sz="quarter" idx="11"/>
          </p:nvPr>
        </p:nvSpPr>
        <p:spPr/>
        <p:txBody>
          <a:bodyPr/>
          <a:lstStyle/>
          <a:p>
            <a:r>
              <a:rPr lang="fr-FR"/>
              <a:t>P02: IBM Cloud Services (PaaS, SaaS) - Lab</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1028" name="Picture 4" descr="Cloud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314575"/>
            <a:ext cx="390525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extLst>
              <a:ext uri="{FF2B5EF4-FFF2-40B4-BE49-F238E27FC236}">
                <a16:creationId xmlns:a16="http://schemas.microsoft.com/office/drawing/2014/main" id="{21905F5E-4F3A-4E9F-9595-C11552803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775" y="4258035"/>
            <a:ext cx="2076450" cy="1238250"/>
          </a:xfrm>
          <a:prstGeom prst="rect">
            <a:avLst/>
          </a:prstGeom>
        </p:spPr>
      </p:pic>
      <p:pic>
        <p:nvPicPr>
          <p:cNvPr id="9" name="Picture 8">
            <a:extLst>
              <a:ext uri="{FF2B5EF4-FFF2-40B4-BE49-F238E27FC236}">
                <a16:creationId xmlns:a16="http://schemas.microsoft.com/office/drawing/2014/main" id="{F6BA1852-F916-45DF-ADC3-3D44EC8935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987" y="3958791"/>
            <a:ext cx="1470026" cy="1470026"/>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912E72C5-7490-43BF-BF03-1F028C4BA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5655" y="2333048"/>
            <a:ext cx="1547735" cy="1159307"/>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976A976A-CF7F-4503-A351-0365A5B569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520" y="2686194"/>
            <a:ext cx="2174555" cy="498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E686-53D1-49E0-82D4-A2C07CDB8AD5}"/>
              </a:ext>
            </a:extLst>
          </p:cNvPr>
          <p:cNvSpPr>
            <a:spLocks noGrp="1"/>
          </p:cNvSpPr>
          <p:nvPr>
            <p:ph type="title"/>
          </p:nvPr>
        </p:nvSpPr>
        <p:spPr>
          <a:xfrm>
            <a:off x="457200" y="152400"/>
            <a:ext cx="8229600" cy="1143000"/>
          </a:xfrm>
        </p:spPr>
        <p:txBody>
          <a:bodyPr/>
          <a:lstStyle/>
          <a:p>
            <a:r>
              <a:rPr lang="en-US" dirty="0"/>
              <a:t>Developing a Web Application</a:t>
            </a:r>
          </a:p>
        </p:txBody>
      </p:sp>
      <p:sp>
        <p:nvSpPr>
          <p:cNvPr id="4" name="Date Placeholder 3">
            <a:extLst>
              <a:ext uri="{FF2B5EF4-FFF2-40B4-BE49-F238E27FC236}">
                <a16:creationId xmlns:a16="http://schemas.microsoft.com/office/drawing/2014/main" id="{79EA3DE0-BAE0-4C1B-A16A-447052178610}"/>
              </a:ext>
            </a:extLst>
          </p:cNvPr>
          <p:cNvSpPr>
            <a:spLocks noGrp="1"/>
          </p:cNvSpPr>
          <p:nvPr>
            <p:ph type="dt" sz="half" idx="10"/>
          </p:nvPr>
        </p:nvSpPr>
        <p:spPr/>
        <p:txBody>
          <a:bodyPr/>
          <a:lstStyle/>
          <a:p>
            <a:fld id="{7613818F-5E59-4E29-8589-DEE6978A396D}" type="datetime3">
              <a:rPr lang="en-US" smtClean="0"/>
              <a:t>23 July 2018</a:t>
            </a:fld>
            <a:endParaRPr lang="en-US"/>
          </a:p>
        </p:txBody>
      </p:sp>
      <p:sp>
        <p:nvSpPr>
          <p:cNvPr id="5" name="Footer Placeholder 4">
            <a:extLst>
              <a:ext uri="{FF2B5EF4-FFF2-40B4-BE49-F238E27FC236}">
                <a16:creationId xmlns:a16="http://schemas.microsoft.com/office/drawing/2014/main" id="{0D049C17-C7D8-4C94-8A44-6F4FFF5B8D9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F9783A6A-E08E-44E3-97B7-E939295C79A9}"/>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Rectangle: Rounded Corners 6">
            <a:extLst>
              <a:ext uri="{FF2B5EF4-FFF2-40B4-BE49-F238E27FC236}">
                <a16:creationId xmlns:a16="http://schemas.microsoft.com/office/drawing/2014/main" id="{1E7FE0C6-77CC-440A-82C0-D9370E8B35A5}"/>
              </a:ext>
            </a:extLst>
          </p:cNvPr>
          <p:cNvSpPr/>
          <p:nvPr/>
        </p:nvSpPr>
        <p:spPr>
          <a:xfrm>
            <a:off x="3810000" y="1676400"/>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application</a:t>
            </a:r>
          </a:p>
        </p:txBody>
      </p:sp>
      <p:sp>
        <p:nvSpPr>
          <p:cNvPr id="8" name="Rectangle: Rounded Corners 7">
            <a:extLst>
              <a:ext uri="{FF2B5EF4-FFF2-40B4-BE49-F238E27FC236}">
                <a16:creationId xmlns:a16="http://schemas.microsoft.com/office/drawing/2014/main" id="{CF361DC3-1A0F-475E-84AC-9D585D6AD6EC}"/>
              </a:ext>
            </a:extLst>
          </p:cNvPr>
          <p:cNvSpPr/>
          <p:nvPr/>
        </p:nvSpPr>
        <p:spPr>
          <a:xfrm>
            <a:off x="18288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 end GUI</a:t>
            </a:r>
          </a:p>
        </p:txBody>
      </p:sp>
      <p:sp>
        <p:nvSpPr>
          <p:cNvPr id="9" name="Rectangle: Rounded Corners 8">
            <a:extLst>
              <a:ext uri="{FF2B5EF4-FFF2-40B4-BE49-F238E27FC236}">
                <a16:creationId xmlns:a16="http://schemas.microsoft.com/office/drawing/2014/main" id="{CEE65108-4D00-4647-82DD-D6C0FE60928A}"/>
              </a:ext>
            </a:extLst>
          </p:cNvPr>
          <p:cNvSpPr/>
          <p:nvPr/>
        </p:nvSpPr>
        <p:spPr>
          <a:xfrm>
            <a:off x="38100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script</a:t>
            </a:r>
          </a:p>
        </p:txBody>
      </p:sp>
      <p:sp>
        <p:nvSpPr>
          <p:cNvPr id="10" name="Rectangle: Rounded Corners 9">
            <a:extLst>
              <a:ext uri="{FF2B5EF4-FFF2-40B4-BE49-F238E27FC236}">
                <a16:creationId xmlns:a16="http://schemas.microsoft.com/office/drawing/2014/main" id="{C0478DA0-D7F8-4B98-B8E3-03112BBD1F1F}"/>
              </a:ext>
            </a:extLst>
          </p:cNvPr>
          <p:cNvSpPr/>
          <p:nvPr/>
        </p:nvSpPr>
        <p:spPr>
          <a:xfrm>
            <a:off x="57912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cxnSp>
        <p:nvCxnSpPr>
          <p:cNvPr id="12" name="Straight Arrow Connector 11">
            <a:extLst>
              <a:ext uri="{FF2B5EF4-FFF2-40B4-BE49-F238E27FC236}">
                <a16:creationId xmlns:a16="http://schemas.microsoft.com/office/drawing/2014/main" id="{1DA65418-AF06-4FBE-BCDB-C13A85DEC101}"/>
              </a:ext>
            </a:extLst>
          </p:cNvPr>
          <p:cNvCxnSpPr>
            <a:stCxn id="7" idx="2"/>
            <a:endCxn id="8" idx="0"/>
          </p:cNvCxnSpPr>
          <p:nvPr/>
        </p:nvCxnSpPr>
        <p:spPr>
          <a:xfrm flipH="1">
            <a:off x="27051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27F1-3FE9-448E-9DBC-E277E5867AC3}"/>
              </a:ext>
            </a:extLst>
          </p:cNvPr>
          <p:cNvCxnSpPr>
            <a:stCxn id="7" idx="2"/>
            <a:endCxn id="9" idx="0"/>
          </p:cNvCxnSpPr>
          <p:nvPr/>
        </p:nvCxnSpPr>
        <p:spPr>
          <a:xfrm>
            <a:off x="4686300" y="2179638"/>
            <a:ext cx="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725EFC-EB5F-4D1F-92C0-F377E03D65D9}"/>
              </a:ext>
            </a:extLst>
          </p:cNvPr>
          <p:cNvCxnSpPr>
            <a:stCxn id="7" idx="2"/>
            <a:endCxn id="10" idx="0"/>
          </p:cNvCxnSpPr>
          <p:nvPr/>
        </p:nvCxnSpPr>
        <p:spPr>
          <a:xfrm>
            <a:off x="46863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489843-C8E8-404D-AAAD-F1220809B417}"/>
              </a:ext>
            </a:extLst>
          </p:cNvPr>
          <p:cNvSpPr txBox="1"/>
          <p:nvPr/>
        </p:nvSpPr>
        <p:spPr>
          <a:xfrm>
            <a:off x="6005660" y="5505739"/>
            <a:ext cx="1752600" cy="369332"/>
          </a:xfrm>
          <a:prstGeom prst="rect">
            <a:avLst/>
          </a:prstGeom>
          <a:noFill/>
        </p:spPr>
        <p:txBody>
          <a:bodyPr wrap="square" rtlCol="0">
            <a:spAutoFit/>
          </a:bodyPr>
          <a:lstStyle/>
          <a:p>
            <a:r>
              <a:rPr lang="en-US" dirty="0"/>
              <a:t>SaaS: IBM Db2</a:t>
            </a:r>
          </a:p>
        </p:txBody>
      </p:sp>
      <p:sp>
        <p:nvSpPr>
          <p:cNvPr id="20" name="TextBox 19">
            <a:extLst>
              <a:ext uri="{FF2B5EF4-FFF2-40B4-BE49-F238E27FC236}">
                <a16:creationId xmlns:a16="http://schemas.microsoft.com/office/drawing/2014/main" id="{07599FA1-B01B-4FE1-B97E-C6DA0818C28C}"/>
              </a:ext>
            </a:extLst>
          </p:cNvPr>
          <p:cNvSpPr txBox="1"/>
          <p:nvPr/>
        </p:nvSpPr>
        <p:spPr>
          <a:xfrm>
            <a:off x="1927973" y="5496412"/>
            <a:ext cx="3853800" cy="369332"/>
          </a:xfrm>
          <a:prstGeom prst="rect">
            <a:avLst/>
          </a:prstGeom>
          <a:noFill/>
        </p:spPr>
        <p:txBody>
          <a:bodyPr wrap="square" rtlCol="0">
            <a:spAutoFit/>
          </a:bodyPr>
          <a:lstStyle/>
          <a:p>
            <a:r>
              <a:rPr lang="en-US" dirty="0"/>
              <a:t>PaaS: IBM Bluemix Node.JS Boilerplate</a:t>
            </a:r>
          </a:p>
        </p:txBody>
      </p:sp>
      <p:sp>
        <p:nvSpPr>
          <p:cNvPr id="21" name="Right Brace 20">
            <a:extLst>
              <a:ext uri="{FF2B5EF4-FFF2-40B4-BE49-F238E27FC236}">
                <a16:creationId xmlns:a16="http://schemas.microsoft.com/office/drawing/2014/main" id="{755D7284-5EFB-445B-A857-0528CC1CFEC7}"/>
              </a:ext>
            </a:extLst>
          </p:cNvPr>
          <p:cNvSpPr/>
          <p:nvPr/>
        </p:nvSpPr>
        <p:spPr>
          <a:xfrm rot="5400000">
            <a:off x="3597192" y="3319151"/>
            <a:ext cx="383314" cy="369685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77AB03D4-FEFB-428C-9032-E5ECE0F27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1419" y="4007690"/>
            <a:ext cx="1072161" cy="1072161"/>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329E414C-2EAB-4DEF-8B4D-5BDB00AB8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8472" y="4133580"/>
            <a:ext cx="1447800" cy="885571"/>
          </a:xfrm>
          <a:prstGeom prst="rect">
            <a:avLst/>
          </a:prstGeom>
        </p:spPr>
      </p:pic>
      <p:pic>
        <p:nvPicPr>
          <p:cNvPr id="27" name="Picture 26">
            <a:extLst>
              <a:ext uri="{FF2B5EF4-FFF2-40B4-BE49-F238E27FC236}">
                <a16:creationId xmlns:a16="http://schemas.microsoft.com/office/drawing/2014/main" id="{29991829-887A-4924-98BA-71E41383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741" y="4068143"/>
            <a:ext cx="2678563" cy="892854"/>
          </a:xfrm>
          <a:prstGeom prst="rect">
            <a:avLst/>
          </a:prstGeom>
        </p:spPr>
      </p:pic>
      <p:sp>
        <p:nvSpPr>
          <p:cNvPr id="3" name="Rectangle: Rounded Corners 2">
            <a:extLst>
              <a:ext uri="{FF2B5EF4-FFF2-40B4-BE49-F238E27FC236}">
                <a16:creationId xmlns:a16="http://schemas.microsoft.com/office/drawing/2014/main" id="{9DBF7402-F971-4388-BA6C-A400CF39AB95}"/>
              </a:ext>
            </a:extLst>
          </p:cNvPr>
          <p:cNvSpPr/>
          <p:nvPr/>
        </p:nvSpPr>
        <p:spPr>
          <a:xfrm>
            <a:off x="1704086" y="2971800"/>
            <a:ext cx="4025053" cy="312420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A5B58E-DEEF-45E6-BB53-FD7C90B69D55}"/>
              </a:ext>
            </a:extLst>
          </p:cNvPr>
          <p:cNvSpPr txBox="1"/>
          <p:nvPr/>
        </p:nvSpPr>
        <p:spPr>
          <a:xfrm>
            <a:off x="1001691" y="3917950"/>
            <a:ext cx="851747" cy="646331"/>
          </a:xfrm>
          <a:prstGeom prst="rect">
            <a:avLst/>
          </a:prstGeom>
          <a:noFill/>
        </p:spPr>
        <p:txBody>
          <a:bodyPr wrap="square" rtlCol="0">
            <a:spAutoFit/>
          </a:bodyPr>
          <a:lstStyle/>
          <a:p>
            <a:r>
              <a:rPr lang="en-US" dirty="0">
                <a:solidFill>
                  <a:srgbClr val="00B050"/>
                </a:solidFill>
              </a:rPr>
              <a:t>web server</a:t>
            </a:r>
          </a:p>
        </p:txBody>
      </p:sp>
      <p:cxnSp>
        <p:nvCxnSpPr>
          <p:cNvPr id="15" name="Straight Arrow Connector 14">
            <a:extLst>
              <a:ext uri="{FF2B5EF4-FFF2-40B4-BE49-F238E27FC236}">
                <a16:creationId xmlns:a16="http://schemas.microsoft.com/office/drawing/2014/main" id="{E288A3A4-B1DC-4A81-B330-09FE632036EA}"/>
              </a:ext>
            </a:extLst>
          </p:cNvPr>
          <p:cNvCxnSpPr>
            <a:cxnSpLocks/>
            <a:endCxn id="7" idx="1"/>
          </p:cNvCxnSpPr>
          <p:nvPr/>
        </p:nvCxnSpPr>
        <p:spPr>
          <a:xfrm>
            <a:off x="2743200" y="1928019"/>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2B7161-8743-40E7-89D3-7C294B2B8F75}"/>
              </a:ext>
            </a:extLst>
          </p:cNvPr>
          <p:cNvSpPr txBox="1"/>
          <p:nvPr/>
        </p:nvSpPr>
        <p:spPr>
          <a:xfrm>
            <a:off x="1505339" y="1741719"/>
            <a:ext cx="1243162" cy="369332"/>
          </a:xfrm>
          <a:prstGeom prst="rect">
            <a:avLst/>
          </a:prstGeom>
          <a:noFill/>
        </p:spPr>
        <p:txBody>
          <a:bodyPr wrap="square" rtlCol="0">
            <a:spAutoFit/>
          </a:bodyPr>
          <a:lstStyle/>
          <a:p>
            <a:r>
              <a:rPr lang="en-US" dirty="0"/>
              <a:t>User Query</a:t>
            </a:r>
          </a:p>
        </p:txBody>
      </p:sp>
      <p:sp>
        <p:nvSpPr>
          <p:cNvPr id="24" name="TextBox 23">
            <a:extLst>
              <a:ext uri="{FF2B5EF4-FFF2-40B4-BE49-F238E27FC236}">
                <a16:creationId xmlns:a16="http://schemas.microsoft.com/office/drawing/2014/main" id="{A6688686-695D-4C2B-9331-C1E6890ED05E}"/>
              </a:ext>
            </a:extLst>
          </p:cNvPr>
          <p:cNvSpPr txBox="1"/>
          <p:nvPr/>
        </p:nvSpPr>
        <p:spPr>
          <a:xfrm>
            <a:off x="6635027" y="1732962"/>
            <a:ext cx="1243162" cy="369332"/>
          </a:xfrm>
          <a:prstGeom prst="rect">
            <a:avLst/>
          </a:prstGeom>
          <a:noFill/>
        </p:spPr>
        <p:txBody>
          <a:bodyPr wrap="square" rtlCol="0">
            <a:spAutoFit/>
          </a:bodyPr>
          <a:lstStyle/>
          <a:p>
            <a:r>
              <a:rPr lang="en-US" dirty="0"/>
              <a:t>Result</a:t>
            </a:r>
          </a:p>
        </p:txBody>
      </p:sp>
      <p:cxnSp>
        <p:nvCxnSpPr>
          <p:cNvPr id="26" name="Straight Arrow Connector 25">
            <a:extLst>
              <a:ext uri="{FF2B5EF4-FFF2-40B4-BE49-F238E27FC236}">
                <a16:creationId xmlns:a16="http://schemas.microsoft.com/office/drawing/2014/main" id="{795D88E9-0A0B-4851-A054-6873A9C6427A}"/>
              </a:ext>
            </a:extLst>
          </p:cNvPr>
          <p:cNvCxnSpPr>
            <a:cxnSpLocks/>
          </p:cNvCxnSpPr>
          <p:nvPr/>
        </p:nvCxnSpPr>
        <p:spPr>
          <a:xfrm>
            <a:off x="5598019" y="1926385"/>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9445-DAF8-4E08-AEA0-403382B81C35}"/>
              </a:ext>
            </a:extLst>
          </p:cNvPr>
          <p:cNvSpPr txBox="1"/>
          <p:nvPr/>
        </p:nvSpPr>
        <p:spPr>
          <a:xfrm>
            <a:off x="2018908" y="4865805"/>
            <a:ext cx="1570686" cy="369332"/>
          </a:xfrm>
          <a:prstGeom prst="rect">
            <a:avLst/>
          </a:prstGeom>
          <a:noFill/>
        </p:spPr>
        <p:txBody>
          <a:bodyPr wrap="none" rtlCol="0">
            <a:spAutoFit/>
          </a:bodyPr>
          <a:lstStyle/>
          <a:p>
            <a:r>
              <a:rPr lang="en-US" dirty="0"/>
              <a:t>(layout design)</a:t>
            </a:r>
          </a:p>
        </p:txBody>
      </p:sp>
      <p:sp>
        <p:nvSpPr>
          <p:cNvPr id="28" name="TextBox 27">
            <a:extLst>
              <a:ext uri="{FF2B5EF4-FFF2-40B4-BE49-F238E27FC236}">
                <a16:creationId xmlns:a16="http://schemas.microsoft.com/office/drawing/2014/main" id="{5A6B482D-6473-479B-9634-BFBA87D5AFF1}"/>
              </a:ext>
            </a:extLst>
          </p:cNvPr>
          <p:cNvSpPr txBox="1"/>
          <p:nvPr/>
        </p:nvSpPr>
        <p:spPr>
          <a:xfrm>
            <a:off x="3904666" y="4879041"/>
            <a:ext cx="1696426" cy="369332"/>
          </a:xfrm>
          <a:prstGeom prst="rect">
            <a:avLst/>
          </a:prstGeom>
          <a:noFill/>
        </p:spPr>
        <p:txBody>
          <a:bodyPr wrap="none" rtlCol="0">
            <a:spAutoFit/>
          </a:bodyPr>
          <a:lstStyle/>
          <a:p>
            <a:r>
              <a:rPr lang="en-US" dirty="0"/>
              <a:t>(program script)</a:t>
            </a:r>
          </a:p>
        </p:txBody>
      </p:sp>
      <p:sp>
        <p:nvSpPr>
          <p:cNvPr id="19" name="TextBox 18">
            <a:extLst>
              <a:ext uri="{FF2B5EF4-FFF2-40B4-BE49-F238E27FC236}">
                <a16:creationId xmlns:a16="http://schemas.microsoft.com/office/drawing/2014/main" id="{E09AFEF1-D2E5-4C77-AF05-4B0563A5FDA8}"/>
              </a:ext>
            </a:extLst>
          </p:cNvPr>
          <p:cNvSpPr txBox="1"/>
          <p:nvPr/>
        </p:nvSpPr>
        <p:spPr>
          <a:xfrm>
            <a:off x="344055" y="1065846"/>
            <a:ext cx="7620000" cy="369332"/>
          </a:xfrm>
          <a:prstGeom prst="rect">
            <a:avLst/>
          </a:prstGeom>
          <a:noFill/>
        </p:spPr>
        <p:txBody>
          <a:bodyPr wrap="square" rtlCol="0">
            <a:spAutoFit/>
          </a:bodyPr>
          <a:lstStyle/>
          <a:p>
            <a:r>
              <a:rPr lang="en-US" dirty="0"/>
              <a:t>What we are going to use for Example 1:</a:t>
            </a:r>
          </a:p>
        </p:txBody>
      </p:sp>
    </p:spTree>
    <p:extLst>
      <p:ext uri="{BB962C8B-B14F-4D97-AF65-F5344CB8AC3E}">
        <p14:creationId xmlns:p14="http://schemas.microsoft.com/office/powerpoint/2010/main" val="3573388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6: Visualize data</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3429000"/>
          </a:xfrm>
        </p:spPr>
        <p:txBody>
          <a:bodyPr>
            <a:normAutofit/>
          </a:bodyPr>
          <a:lstStyle/>
          <a:p>
            <a:r>
              <a:rPr lang="en-US" dirty="0"/>
              <a:t>Did you successfully visualize the data retrieved from the database?</a:t>
            </a:r>
          </a:p>
          <a:p>
            <a:endParaRPr lang="en-US" dirty="0"/>
          </a:p>
          <a:p>
            <a:endParaRPr lang="en-US" dirty="0"/>
          </a:p>
          <a:p>
            <a:r>
              <a:rPr lang="en-US" dirty="0"/>
              <a:t>Congratulations! This is the last step of the hands on activity. You may refer to the references section at the end of the presentation slides to learn more or search on the web.</a:t>
            </a:r>
          </a:p>
          <a:p>
            <a:endParaRPr lang="en-US" dirty="0"/>
          </a:p>
          <a:p>
            <a:r>
              <a:rPr lang="en-US" dirty="0">
                <a:solidFill>
                  <a:srgbClr val="FF0000"/>
                </a:solidFill>
              </a:rPr>
              <a:t>Next step : Lab Assessment</a:t>
            </a:r>
            <a:endParaRPr lang="en-US" dirty="0"/>
          </a:p>
          <a:p>
            <a:pPr marL="0" indent="0">
              <a:buNone/>
            </a:pPr>
            <a:endParaRPr lang="en-US" dirty="0">
              <a:solidFill>
                <a:srgbClr val="FF0000"/>
              </a:solidFill>
            </a:endParaRPr>
          </a:p>
          <a:p>
            <a:pPr marL="457200" lvl="1" indent="0">
              <a:buNone/>
            </a:pPr>
            <a:endParaRPr lang="en-US" dirty="0"/>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37AE9B81-9040-4331-9E5F-895D4AB7F759}"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30879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5012-20CA-4874-9061-A0FADC2E6FC1}"/>
              </a:ext>
            </a:extLst>
          </p:cNvPr>
          <p:cNvSpPr>
            <a:spLocks noGrp="1"/>
          </p:cNvSpPr>
          <p:nvPr>
            <p:ph type="title"/>
          </p:nvPr>
        </p:nvSpPr>
        <p:spPr/>
        <p:txBody>
          <a:bodyPr/>
          <a:lstStyle/>
          <a:p>
            <a:r>
              <a:rPr lang="en-US" dirty="0"/>
              <a:t>Lab Assessment</a:t>
            </a:r>
          </a:p>
        </p:txBody>
      </p:sp>
      <p:sp>
        <p:nvSpPr>
          <p:cNvPr id="3" name="Content Placeholder 2">
            <a:extLst>
              <a:ext uri="{FF2B5EF4-FFF2-40B4-BE49-F238E27FC236}">
                <a16:creationId xmlns:a16="http://schemas.microsoft.com/office/drawing/2014/main" id="{222AE5CC-04F6-47C3-80DF-CE04BD155337}"/>
              </a:ext>
            </a:extLst>
          </p:cNvPr>
          <p:cNvSpPr>
            <a:spLocks noGrp="1"/>
          </p:cNvSpPr>
          <p:nvPr>
            <p:ph idx="1"/>
          </p:nvPr>
        </p:nvSpPr>
        <p:spPr/>
        <p:txBody>
          <a:bodyPr/>
          <a:lstStyle/>
          <a:p>
            <a:r>
              <a:rPr lang="en-US" dirty="0"/>
              <a:t>Download from Course Website or </a:t>
            </a:r>
            <a:r>
              <a:rPr lang="en-US" dirty="0">
                <a:hlinkClick r:id="rId2"/>
              </a:rPr>
              <a:t>http://www.comp.nus.edu.sg/~sunimalr/files/P02-assessment.zip</a:t>
            </a:r>
            <a:r>
              <a:rPr lang="en-US" dirty="0"/>
              <a:t> </a:t>
            </a:r>
          </a:p>
          <a:p>
            <a:endParaRPr lang="en-US" dirty="0"/>
          </a:p>
          <a:p>
            <a:r>
              <a:rPr lang="en-US" dirty="0"/>
              <a:t>Deadline: 24 July 2018, 9:00AM</a:t>
            </a:r>
          </a:p>
          <a:p>
            <a:endParaRPr lang="en-US" dirty="0"/>
          </a:p>
          <a:p>
            <a:r>
              <a:rPr lang="en-US" dirty="0"/>
              <a:t>Submit to the relevant folder under IVLE </a:t>
            </a:r>
            <a:r>
              <a:rPr lang="en-US" dirty="0" err="1"/>
              <a:t>workbin</a:t>
            </a:r>
            <a:r>
              <a:rPr lang="en-US" dirty="0"/>
              <a:t> in PDF format. (</a:t>
            </a:r>
            <a:r>
              <a:rPr lang="en-US" dirty="0">
                <a:hlinkClick r:id="rId3"/>
              </a:rPr>
              <a:t>https://ivle.nus.edu.sg/</a:t>
            </a:r>
            <a:r>
              <a:rPr lang="en-US" dirty="0"/>
              <a:t> )</a:t>
            </a:r>
          </a:p>
          <a:p>
            <a:endParaRPr lang="en-US" dirty="0"/>
          </a:p>
          <a:p>
            <a:r>
              <a:rPr lang="en-US" dirty="0"/>
              <a:t>Contact me (</a:t>
            </a:r>
            <a:r>
              <a:rPr lang="en-US" dirty="0">
                <a:hlinkClick r:id="rId4"/>
              </a:rPr>
              <a:t>sunimalr@comp.nus.edu.sg</a:t>
            </a:r>
            <a:r>
              <a:rPr lang="en-US" dirty="0"/>
              <a:t>) if you have any issues in submitting. </a:t>
            </a:r>
          </a:p>
        </p:txBody>
      </p:sp>
      <p:sp>
        <p:nvSpPr>
          <p:cNvPr id="4" name="Date Placeholder 3">
            <a:extLst>
              <a:ext uri="{FF2B5EF4-FFF2-40B4-BE49-F238E27FC236}">
                <a16:creationId xmlns:a16="http://schemas.microsoft.com/office/drawing/2014/main" id="{5B6A2719-8964-47FD-8E2E-FC1148E38A35}"/>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CE86EC0F-680B-4A24-90C6-F20ABEEA2095}"/>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2E474AE6-C959-4159-9DB3-3E06D7145B13}"/>
              </a:ext>
            </a:extLst>
          </p:cNvPr>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39550827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sz="2800" dirty="0"/>
              <a:t>hands-on with </a:t>
            </a:r>
            <a:r>
              <a:rPr lang="en-US" sz="2800" dirty="0" err="1"/>
              <a:t>BlueMix</a:t>
            </a:r>
            <a:endParaRPr lang="en-US" sz="2800" dirty="0"/>
          </a:p>
          <a:p>
            <a:pPr marL="0" indent="0">
              <a:buNone/>
            </a:pPr>
            <a:endParaRPr lang="en-US" sz="2800" dirty="0"/>
          </a:p>
          <a:p>
            <a:r>
              <a:rPr lang="en-US" sz="2800" dirty="0"/>
              <a:t>simple web server application using node.js and Db2</a:t>
            </a:r>
          </a:p>
          <a:p>
            <a:endParaRPr lang="en-US" sz="2800" dirty="0"/>
          </a:p>
          <a:p>
            <a:r>
              <a:rPr lang="en-US" sz="2800" dirty="0"/>
              <a:t>integrating IBM Watson personality insights service with a node.js web application</a:t>
            </a:r>
          </a:p>
          <a:p>
            <a:endParaRPr lang="en-US" sz="2800" dirty="0"/>
          </a:p>
          <a:p>
            <a:r>
              <a:rPr lang="en-US" sz="2800" dirty="0"/>
              <a:t>simple SQL query using Db2 Warehouse SaaS</a:t>
            </a:r>
          </a:p>
          <a:p>
            <a:pPr marL="0" indent="0">
              <a:buNone/>
            </a:pPr>
            <a:endParaRPr lang="en-US" sz="2800" dirty="0"/>
          </a:p>
          <a:p>
            <a:r>
              <a:rPr lang="en-US" sz="2800" dirty="0"/>
              <a:t>simple R script to plot results of data on Db2 and DSX</a:t>
            </a:r>
          </a:p>
          <a:p>
            <a:endParaRPr lang="en-US" sz="2800" dirty="0"/>
          </a:p>
          <a:p>
            <a:endParaRPr lang="en-US" sz="2800" dirty="0"/>
          </a:p>
        </p:txBody>
      </p:sp>
      <p:sp>
        <p:nvSpPr>
          <p:cNvPr id="4" name="Date Placeholder 3"/>
          <p:cNvSpPr>
            <a:spLocks noGrp="1"/>
          </p:cNvSpPr>
          <p:nvPr>
            <p:ph type="dt" sz="half" idx="10"/>
          </p:nvPr>
        </p:nvSpPr>
        <p:spPr/>
        <p:txBody>
          <a:bodyPr/>
          <a:lstStyle/>
          <a:p>
            <a:fld id="{615515DF-4E0F-4DBB-9A06-2CB642DE97E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3122467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066801"/>
            <a:ext cx="8229600" cy="5181600"/>
          </a:xfrm>
        </p:spPr>
        <p:txBody>
          <a:bodyPr>
            <a:normAutofit fontScale="55000" lnSpcReduction="20000"/>
          </a:bodyPr>
          <a:lstStyle/>
          <a:p>
            <a:r>
              <a:rPr lang="en-US" dirty="0">
                <a:hlinkClick r:id="rId3"/>
              </a:rPr>
              <a:t>NodeJS-</a:t>
            </a:r>
            <a:r>
              <a:rPr lang="en-US" dirty="0" err="1">
                <a:hlinkClick r:id="rId3"/>
              </a:rPr>
              <a:t>DashDB</a:t>
            </a:r>
            <a:r>
              <a:rPr lang="en-US" dirty="0">
                <a:hlinkClick r:id="rId3"/>
              </a:rPr>
              <a:t> example</a:t>
            </a:r>
            <a:endParaRPr lang="en-US" dirty="0"/>
          </a:p>
          <a:p>
            <a:pPr marL="0" indent="0">
              <a:buNone/>
            </a:pPr>
            <a:endParaRPr lang="en-US" dirty="0"/>
          </a:p>
          <a:p>
            <a:r>
              <a:rPr lang="en-US" dirty="0"/>
              <a:t>Demo: Getting Started with </a:t>
            </a:r>
            <a:r>
              <a:rPr lang="en-US" dirty="0">
                <a:hlinkClick r:id="rId4"/>
              </a:rPr>
              <a:t>Node.js</a:t>
            </a:r>
            <a:r>
              <a:rPr lang="en-US" dirty="0"/>
              <a:t> on Bluemix 2016- </a:t>
            </a:r>
            <a:r>
              <a:rPr lang="en-US" dirty="0">
                <a:hlinkClick r:id="rId5"/>
              </a:rPr>
              <a:t>https://www.youtube.com/watch?v=sHhNoV-sS_I&amp;list=PLJxa6IsF8C5qFbRinR2ZaEZ3AiIFtdLqx</a:t>
            </a:r>
            <a:r>
              <a:rPr lang="en-US" dirty="0"/>
              <a:t> (13 mins)</a:t>
            </a:r>
            <a:br>
              <a:rPr lang="en-US" dirty="0"/>
            </a:br>
            <a:endParaRPr lang="en-US" dirty="0"/>
          </a:p>
          <a:p>
            <a:r>
              <a:rPr lang="en-US" dirty="0">
                <a:hlinkClick r:id="rId6"/>
              </a:rPr>
              <a:t>IBM </a:t>
            </a:r>
            <a:r>
              <a:rPr lang="en-US" dirty="0" err="1">
                <a:hlinkClick r:id="rId6"/>
              </a:rPr>
              <a:t>Bluemix</a:t>
            </a:r>
            <a:r>
              <a:rPr lang="en-US" dirty="0">
                <a:hlinkClick r:id="rId6"/>
              </a:rPr>
              <a:t> The Cloud Platform for Creating and Delivering Applications</a:t>
            </a:r>
            <a:r>
              <a:rPr lang="en-US" dirty="0"/>
              <a:t>, IBM Redbooks, 2015.</a:t>
            </a:r>
          </a:p>
          <a:p>
            <a:endParaRPr lang="en-US" dirty="0">
              <a:solidFill>
                <a:srgbClr val="002060"/>
              </a:solidFill>
            </a:endParaRPr>
          </a:p>
          <a:p>
            <a:r>
              <a:rPr lang="en-US" dirty="0">
                <a:solidFill>
                  <a:srgbClr val="002060"/>
                </a:solidFill>
              </a:rPr>
              <a:t>Bluemix users: </a:t>
            </a:r>
            <a:r>
              <a:rPr lang="en-US" dirty="0">
                <a:solidFill>
                  <a:srgbClr val="002060"/>
                </a:solidFill>
                <a:hlinkClick r:id="rId7"/>
              </a:rPr>
              <a:t>https://www.ibm.com/cloud-computing/bluemix/case-studies</a:t>
            </a:r>
            <a:endParaRPr lang="en-US" dirty="0">
              <a:solidFill>
                <a:srgbClr val="002060"/>
              </a:solidFill>
            </a:endParaRPr>
          </a:p>
          <a:p>
            <a:endParaRPr lang="en-US" dirty="0">
              <a:solidFill>
                <a:srgbClr val="002060"/>
              </a:solidFill>
            </a:endParaRPr>
          </a:p>
          <a:p>
            <a:r>
              <a:rPr lang="en-US" dirty="0">
                <a:solidFill>
                  <a:srgbClr val="002060"/>
                </a:solidFill>
              </a:rPr>
              <a:t>Watson SDK help: </a:t>
            </a:r>
            <a:r>
              <a:rPr lang="en-US" dirty="0">
                <a:solidFill>
                  <a:srgbClr val="002060"/>
                </a:solidFill>
                <a:hlinkClick r:id="rId8"/>
              </a:rPr>
              <a:t>https://github.com/watson-developer-cloud/node-sdk</a:t>
            </a:r>
            <a:r>
              <a:rPr lang="en-US" dirty="0">
                <a:solidFill>
                  <a:srgbClr val="002060"/>
                </a:solidFill>
              </a:rPr>
              <a:t> </a:t>
            </a:r>
          </a:p>
          <a:p>
            <a:endParaRPr lang="en-US" dirty="0">
              <a:solidFill>
                <a:srgbClr val="002060"/>
              </a:solidFill>
            </a:endParaRPr>
          </a:p>
          <a:p>
            <a:r>
              <a:rPr lang="en-US" dirty="0">
                <a:solidFill>
                  <a:srgbClr val="002060"/>
                </a:solidFill>
              </a:rPr>
              <a:t>Watson startup guide: </a:t>
            </a:r>
            <a:r>
              <a:rPr lang="en-US" dirty="0">
                <a:solidFill>
                  <a:srgbClr val="002060"/>
                </a:solidFill>
                <a:hlinkClick r:id="rId9"/>
              </a:rPr>
              <a:t>https://console.bluemix.net/docs/services/watson/developing-nodejs.html#developing-a-watson-application-in-node-js</a:t>
            </a:r>
            <a:r>
              <a:rPr lang="en-US" dirty="0">
                <a:solidFill>
                  <a:srgbClr val="002060"/>
                </a:solidFill>
              </a:rPr>
              <a:t> </a:t>
            </a:r>
          </a:p>
          <a:p>
            <a:endParaRPr lang="en-US" dirty="0">
              <a:solidFill>
                <a:schemeClr val="accent1">
                  <a:lumMod val="75000"/>
                </a:schemeClr>
              </a:solidFill>
            </a:endParaRPr>
          </a:p>
          <a:p>
            <a:r>
              <a:rPr lang="en-US" dirty="0"/>
              <a:t>IBM </a:t>
            </a:r>
            <a:r>
              <a:rPr lang="en-US" dirty="0" err="1"/>
              <a:t>dashDB</a:t>
            </a:r>
            <a:r>
              <a:rPr lang="en-US" dirty="0"/>
              <a:t>:  </a:t>
            </a:r>
          </a:p>
          <a:p>
            <a:pPr marL="627063" indent="0">
              <a:buNone/>
            </a:pPr>
            <a:r>
              <a:rPr lang="en-US" dirty="0">
                <a:solidFill>
                  <a:schemeClr val="accent1">
                    <a:lumMod val="75000"/>
                  </a:schemeClr>
                </a:solidFill>
                <a:hlinkClick r:id="rId10"/>
              </a:rPr>
              <a:t>http://www-01.ibm.com/support/knowledgecenter/SS6NHC/com.ibm.swg.im.dashdb.kc.doc/welcome.html</a:t>
            </a:r>
            <a:endParaRPr lang="en-US" dirty="0">
              <a:solidFill>
                <a:schemeClr val="accent1">
                  <a:lumMod val="75000"/>
                </a:schemeClr>
              </a:solidFill>
            </a:endParaRPr>
          </a:p>
          <a:p>
            <a:endParaRPr lang="en-US" dirty="0">
              <a:solidFill>
                <a:schemeClr val="accent1">
                  <a:lumMod val="75000"/>
                </a:schemeClr>
              </a:solidFill>
            </a:endParaRPr>
          </a:p>
          <a:p>
            <a:r>
              <a:rPr lang="en-US" dirty="0"/>
              <a:t>SQL Query:</a:t>
            </a:r>
            <a:r>
              <a:rPr lang="en-US" dirty="0">
                <a:solidFill>
                  <a:schemeClr val="accent1">
                    <a:lumMod val="75000"/>
                  </a:schemeClr>
                </a:solidFill>
              </a:rPr>
              <a:t> </a:t>
            </a:r>
            <a:r>
              <a:rPr lang="en-US" dirty="0">
                <a:solidFill>
                  <a:schemeClr val="accent1">
                    <a:lumMod val="75000"/>
                  </a:schemeClr>
                </a:solidFill>
                <a:hlinkClick r:id="rId11"/>
              </a:rPr>
              <a:t>http://www.w3schools.com/sql/</a:t>
            </a:r>
            <a:endParaRPr lang="en-US" dirty="0">
              <a:solidFill>
                <a:schemeClr val="accent1">
                  <a:lumMod val="75000"/>
                </a:schemeClr>
              </a:solidFill>
            </a:endParaRPr>
          </a:p>
          <a:p>
            <a:endParaRPr lang="en-US" dirty="0">
              <a:solidFill>
                <a:schemeClr val="accent1">
                  <a:lumMod val="75000"/>
                </a:schemeClr>
              </a:solidFill>
            </a:endParaRPr>
          </a:p>
          <a:p>
            <a:r>
              <a:rPr lang="en-US" dirty="0"/>
              <a:t>R Language: </a:t>
            </a:r>
          </a:p>
          <a:p>
            <a:pPr marL="0" indent="627063">
              <a:buNone/>
            </a:pPr>
            <a:r>
              <a:rPr lang="en-US" dirty="0">
                <a:solidFill>
                  <a:schemeClr val="accent1">
                    <a:lumMod val="75000"/>
                  </a:schemeClr>
                </a:solidFill>
                <a:hlinkClick r:id="rId12"/>
              </a:rPr>
              <a:t>http://cran.r-project.org/doc/manuals/r-release/R-intro.html</a:t>
            </a:r>
            <a:endParaRPr lang="en-US" dirty="0">
              <a:solidFill>
                <a:schemeClr val="accent1">
                  <a:lumMod val="75000"/>
                </a:schemeClr>
              </a:solidFill>
            </a:endParaRPr>
          </a:p>
          <a:p>
            <a:endParaRPr lang="en-US" dirty="0">
              <a:solidFill>
                <a:schemeClr val="accent1">
                  <a:lumMod val="75000"/>
                </a:schemeClr>
              </a:solidFill>
            </a:endParaRPr>
          </a:p>
          <a:p>
            <a:r>
              <a:rPr lang="en-US" dirty="0"/>
              <a:t>Plotting:</a:t>
            </a:r>
            <a:r>
              <a:rPr lang="en-US" dirty="0">
                <a:solidFill>
                  <a:schemeClr val="accent1">
                    <a:lumMod val="75000"/>
                  </a:schemeClr>
                </a:solidFill>
              </a:rPr>
              <a:t> </a:t>
            </a:r>
            <a:r>
              <a:rPr lang="en-US" dirty="0">
                <a:solidFill>
                  <a:schemeClr val="accent1">
                    <a:lumMod val="75000"/>
                  </a:schemeClr>
                </a:solidFill>
                <a:hlinkClick r:id="rId13"/>
              </a:rPr>
              <a:t>http://docs.ggplot2.org/current</a:t>
            </a:r>
            <a:endParaRPr lang="en-US" dirty="0">
              <a:solidFill>
                <a:schemeClr val="accent1">
                  <a:lumMod val="75000"/>
                </a:schemeClr>
              </a:solidFill>
            </a:endParaRPr>
          </a:p>
          <a:p>
            <a:endParaRPr lang="en-US" dirty="0">
              <a:solidFill>
                <a:schemeClr val="accent1">
                  <a:lumMod val="75000"/>
                </a:schemeClr>
              </a:solidFill>
            </a:endParaRPr>
          </a:p>
          <a:p>
            <a:r>
              <a:rPr lang="en-US" dirty="0"/>
              <a:t>IBM DSX Getting Started Guide: </a:t>
            </a:r>
            <a:r>
              <a:rPr lang="en-US" dirty="0">
                <a:solidFill>
                  <a:schemeClr val="accent1">
                    <a:lumMod val="75000"/>
                  </a:schemeClr>
                </a:solidFill>
                <a:hlinkClick r:id="rId14"/>
              </a:rPr>
              <a:t>https://datascience.ibm.com/docs/content/getting-started/get-started.html</a:t>
            </a:r>
            <a:endParaRPr lang="en-US" dirty="0">
              <a:solidFill>
                <a:schemeClr val="accent1">
                  <a:lumMod val="75000"/>
                </a:schemeClr>
              </a:solidFill>
            </a:endParaRPr>
          </a:p>
          <a:p>
            <a:endParaRPr lang="en-US" dirty="0">
              <a:solidFill>
                <a:schemeClr val="accent1">
                  <a:lumMod val="75000"/>
                </a:schemeClr>
              </a:solidFill>
            </a:endParaRPr>
          </a:p>
          <a:p>
            <a:r>
              <a:rPr lang="en-US" dirty="0"/>
              <a:t>IBM DSX Tutorials</a:t>
            </a:r>
            <a:r>
              <a:rPr lang="en-US" dirty="0">
                <a:solidFill>
                  <a:schemeClr val="accent1">
                    <a:lumMod val="75000"/>
                  </a:schemeClr>
                </a:solidFill>
              </a:rPr>
              <a:t>: </a:t>
            </a:r>
            <a:r>
              <a:rPr lang="en-US" dirty="0">
                <a:solidFill>
                  <a:schemeClr val="accent1">
                    <a:lumMod val="75000"/>
                  </a:schemeClr>
                </a:solidFill>
                <a:hlinkClick r:id="rId15"/>
              </a:rPr>
              <a:t>https://github.com/IBMDataScience/dsx-tutorials</a:t>
            </a:r>
            <a:endParaRPr lang="en-US" dirty="0">
              <a:solidFill>
                <a:schemeClr val="accent1">
                  <a:lumMod val="75000"/>
                </a:schemeClr>
              </a:solidFill>
            </a:endParaRPr>
          </a:p>
          <a:p>
            <a:pPr marL="0" indent="0">
              <a:buNone/>
            </a:pPr>
            <a:endParaRPr lang="en-US" dirty="0"/>
          </a:p>
        </p:txBody>
      </p:sp>
      <p:sp>
        <p:nvSpPr>
          <p:cNvPr id="4" name="Date Placeholder 3"/>
          <p:cNvSpPr>
            <a:spLocks noGrp="1"/>
          </p:cNvSpPr>
          <p:nvPr>
            <p:ph type="dt" sz="half" idx="10"/>
          </p:nvPr>
        </p:nvSpPr>
        <p:spPr/>
        <p:txBody>
          <a:bodyPr/>
          <a:lstStyle/>
          <a:p>
            <a:fld id="{7DEFEBCF-D408-499E-A601-7613E74CF4C9}"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234775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E686-53D1-49E0-82D4-A2C07CDB8AD5}"/>
              </a:ext>
            </a:extLst>
          </p:cNvPr>
          <p:cNvSpPr>
            <a:spLocks noGrp="1"/>
          </p:cNvSpPr>
          <p:nvPr>
            <p:ph type="title"/>
          </p:nvPr>
        </p:nvSpPr>
        <p:spPr>
          <a:xfrm>
            <a:off x="457200" y="152400"/>
            <a:ext cx="8229600" cy="1143000"/>
          </a:xfrm>
        </p:spPr>
        <p:txBody>
          <a:bodyPr/>
          <a:lstStyle/>
          <a:p>
            <a:r>
              <a:rPr lang="en-US" dirty="0"/>
              <a:t>Developing a Web Application (relevant files)</a:t>
            </a:r>
          </a:p>
        </p:txBody>
      </p:sp>
      <p:sp>
        <p:nvSpPr>
          <p:cNvPr id="4" name="Date Placeholder 3">
            <a:extLst>
              <a:ext uri="{FF2B5EF4-FFF2-40B4-BE49-F238E27FC236}">
                <a16:creationId xmlns:a16="http://schemas.microsoft.com/office/drawing/2014/main" id="{79EA3DE0-BAE0-4C1B-A16A-447052178610}"/>
              </a:ext>
            </a:extLst>
          </p:cNvPr>
          <p:cNvSpPr>
            <a:spLocks noGrp="1"/>
          </p:cNvSpPr>
          <p:nvPr>
            <p:ph type="dt" sz="half" idx="10"/>
          </p:nvPr>
        </p:nvSpPr>
        <p:spPr/>
        <p:txBody>
          <a:bodyPr/>
          <a:lstStyle/>
          <a:p>
            <a:fld id="{7613818F-5E59-4E29-8589-DEE6978A396D}" type="datetime3">
              <a:rPr lang="en-US" smtClean="0"/>
              <a:t>23 July 2018</a:t>
            </a:fld>
            <a:endParaRPr lang="en-US"/>
          </a:p>
        </p:txBody>
      </p:sp>
      <p:sp>
        <p:nvSpPr>
          <p:cNvPr id="5" name="Footer Placeholder 4">
            <a:extLst>
              <a:ext uri="{FF2B5EF4-FFF2-40B4-BE49-F238E27FC236}">
                <a16:creationId xmlns:a16="http://schemas.microsoft.com/office/drawing/2014/main" id="{0D049C17-C7D8-4C94-8A44-6F4FFF5B8D9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F9783A6A-E08E-44E3-97B7-E939295C79A9}"/>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7" name="Rectangle: Rounded Corners 6">
            <a:extLst>
              <a:ext uri="{FF2B5EF4-FFF2-40B4-BE49-F238E27FC236}">
                <a16:creationId xmlns:a16="http://schemas.microsoft.com/office/drawing/2014/main" id="{1E7FE0C6-77CC-440A-82C0-D9370E8B35A5}"/>
              </a:ext>
            </a:extLst>
          </p:cNvPr>
          <p:cNvSpPr/>
          <p:nvPr/>
        </p:nvSpPr>
        <p:spPr>
          <a:xfrm>
            <a:off x="3810000" y="1676400"/>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application</a:t>
            </a:r>
          </a:p>
        </p:txBody>
      </p:sp>
      <p:sp>
        <p:nvSpPr>
          <p:cNvPr id="8" name="Rectangle: Rounded Corners 7">
            <a:extLst>
              <a:ext uri="{FF2B5EF4-FFF2-40B4-BE49-F238E27FC236}">
                <a16:creationId xmlns:a16="http://schemas.microsoft.com/office/drawing/2014/main" id="{CF361DC3-1A0F-475E-84AC-9D585D6AD6EC}"/>
              </a:ext>
            </a:extLst>
          </p:cNvPr>
          <p:cNvSpPr/>
          <p:nvPr/>
        </p:nvSpPr>
        <p:spPr>
          <a:xfrm>
            <a:off x="18288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 end GUI</a:t>
            </a:r>
          </a:p>
        </p:txBody>
      </p:sp>
      <p:sp>
        <p:nvSpPr>
          <p:cNvPr id="9" name="Rectangle: Rounded Corners 8">
            <a:extLst>
              <a:ext uri="{FF2B5EF4-FFF2-40B4-BE49-F238E27FC236}">
                <a16:creationId xmlns:a16="http://schemas.microsoft.com/office/drawing/2014/main" id="{CEE65108-4D00-4647-82DD-D6C0FE60928A}"/>
              </a:ext>
            </a:extLst>
          </p:cNvPr>
          <p:cNvSpPr/>
          <p:nvPr/>
        </p:nvSpPr>
        <p:spPr>
          <a:xfrm>
            <a:off x="38100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script</a:t>
            </a:r>
          </a:p>
        </p:txBody>
      </p:sp>
      <p:sp>
        <p:nvSpPr>
          <p:cNvPr id="10" name="Rectangle: Rounded Corners 9">
            <a:extLst>
              <a:ext uri="{FF2B5EF4-FFF2-40B4-BE49-F238E27FC236}">
                <a16:creationId xmlns:a16="http://schemas.microsoft.com/office/drawing/2014/main" id="{C0478DA0-D7F8-4B98-B8E3-03112BBD1F1F}"/>
              </a:ext>
            </a:extLst>
          </p:cNvPr>
          <p:cNvSpPr/>
          <p:nvPr/>
        </p:nvSpPr>
        <p:spPr>
          <a:xfrm>
            <a:off x="57912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cxnSp>
        <p:nvCxnSpPr>
          <p:cNvPr id="12" name="Straight Arrow Connector 11">
            <a:extLst>
              <a:ext uri="{FF2B5EF4-FFF2-40B4-BE49-F238E27FC236}">
                <a16:creationId xmlns:a16="http://schemas.microsoft.com/office/drawing/2014/main" id="{1DA65418-AF06-4FBE-BCDB-C13A85DEC101}"/>
              </a:ext>
            </a:extLst>
          </p:cNvPr>
          <p:cNvCxnSpPr>
            <a:stCxn id="7" idx="2"/>
            <a:endCxn id="8" idx="0"/>
          </p:cNvCxnSpPr>
          <p:nvPr/>
        </p:nvCxnSpPr>
        <p:spPr>
          <a:xfrm flipH="1">
            <a:off x="27051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27F1-3FE9-448E-9DBC-E277E5867AC3}"/>
              </a:ext>
            </a:extLst>
          </p:cNvPr>
          <p:cNvCxnSpPr>
            <a:stCxn id="7" idx="2"/>
            <a:endCxn id="9" idx="0"/>
          </p:cNvCxnSpPr>
          <p:nvPr/>
        </p:nvCxnSpPr>
        <p:spPr>
          <a:xfrm>
            <a:off x="4686300" y="2179638"/>
            <a:ext cx="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725EFC-EB5F-4D1F-92C0-F377E03D65D9}"/>
              </a:ext>
            </a:extLst>
          </p:cNvPr>
          <p:cNvCxnSpPr>
            <a:stCxn id="7" idx="2"/>
            <a:endCxn id="10" idx="0"/>
          </p:cNvCxnSpPr>
          <p:nvPr/>
        </p:nvCxnSpPr>
        <p:spPr>
          <a:xfrm>
            <a:off x="46863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489843-C8E8-404D-AAAD-F1220809B417}"/>
              </a:ext>
            </a:extLst>
          </p:cNvPr>
          <p:cNvSpPr txBox="1"/>
          <p:nvPr/>
        </p:nvSpPr>
        <p:spPr>
          <a:xfrm>
            <a:off x="6005660" y="5505739"/>
            <a:ext cx="1752600" cy="369332"/>
          </a:xfrm>
          <a:prstGeom prst="rect">
            <a:avLst/>
          </a:prstGeom>
          <a:noFill/>
        </p:spPr>
        <p:txBody>
          <a:bodyPr wrap="square" rtlCol="0">
            <a:spAutoFit/>
          </a:bodyPr>
          <a:lstStyle/>
          <a:p>
            <a:r>
              <a:rPr lang="en-US" dirty="0"/>
              <a:t>SaaS: IBM Db2</a:t>
            </a:r>
          </a:p>
        </p:txBody>
      </p:sp>
      <p:sp>
        <p:nvSpPr>
          <p:cNvPr id="20" name="TextBox 19">
            <a:extLst>
              <a:ext uri="{FF2B5EF4-FFF2-40B4-BE49-F238E27FC236}">
                <a16:creationId xmlns:a16="http://schemas.microsoft.com/office/drawing/2014/main" id="{07599FA1-B01B-4FE1-B97E-C6DA0818C28C}"/>
              </a:ext>
            </a:extLst>
          </p:cNvPr>
          <p:cNvSpPr txBox="1"/>
          <p:nvPr/>
        </p:nvSpPr>
        <p:spPr>
          <a:xfrm>
            <a:off x="1927973" y="5496412"/>
            <a:ext cx="3853800" cy="369332"/>
          </a:xfrm>
          <a:prstGeom prst="rect">
            <a:avLst/>
          </a:prstGeom>
          <a:noFill/>
        </p:spPr>
        <p:txBody>
          <a:bodyPr wrap="square" rtlCol="0">
            <a:spAutoFit/>
          </a:bodyPr>
          <a:lstStyle/>
          <a:p>
            <a:r>
              <a:rPr lang="en-US" dirty="0"/>
              <a:t>PaaS: IBM Bluemix Node.JS Boilerplate</a:t>
            </a:r>
          </a:p>
        </p:txBody>
      </p:sp>
      <p:sp>
        <p:nvSpPr>
          <p:cNvPr id="21" name="Right Brace 20">
            <a:extLst>
              <a:ext uri="{FF2B5EF4-FFF2-40B4-BE49-F238E27FC236}">
                <a16:creationId xmlns:a16="http://schemas.microsoft.com/office/drawing/2014/main" id="{755D7284-5EFB-445B-A857-0528CC1CFEC7}"/>
              </a:ext>
            </a:extLst>
          </p:cNvPr>
          <p:cNvSpPr/>
          <p:nvPr/>
        </p:nvSpPr>
        <p:spPr>
          <a:xfrm rot="5400000">
            <a:off x="3597192" y="3319151"/>
            <a:ext cx="383314" cy="369685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77AB03D4-FEFB-428C-9032-E5ECE0F27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1419" y="4007690"/>
            <a:ext cx="1072161" cy="1072161"/>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329E414C-2EAB-4DEF-8B4D-5BDB00AB8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8472" y="4133580"/>
            <a:ext cx="1447800" cy="885571"/>
          </a:xfrm>
          <a:prstGeom prst="rect">
            <a:avLst/>
          </a:prstGeom>
        </p:spPr>
      </p:pic>
      <p:pic>
        <p:nvPicPr>
          <p:cNvPr id="27" name="Picture 26">
            <a:extLst>
              <a:ext uri="{FF2B5EF4-FFF2-40B4-BE49-F238E27FC236}">
                <a16:creationId xmlns:a16="http://schemas.microsoft.com/office/drawing/2014/main" id="{29991829-887A-4924-98BA-71E41383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741" y="4068143"/>
            <a:ext cx="2678563" cy="892854"/>
          </a:xfrm>
          <a:prstGeom prst="rect">
            <a:avLst/>
          </a:prstGeom>
        </p:spPr>
      </p:pic>
      <p:sp>
        <p:nvSpPr>
          <p:cNvPr id="3" name="Rectangle: Rounded Corners 2">
            <a:extLst>
              <a:ext uri="{FF2B5EF4-FFF2-40B4-BE49-F238E27FC236}">
                <a16:creationId xmlns:a16="http://schemas.microsoft.com/office/drawing/2014/main" id="{9DBF7402-F971-4388-BA6C-A400CF39AB95}"/>
              </a:ext>
            </a:extLst>
          </p:cNvPr>
          <p:cNvSpPr/>
          <p:nvPr/>
        </p:nvSpPr>
        <p:spPr>
          <a:xfrm>
            <a:off x="1704086" y="2971800"/>
            <a:ext cx="4025053" cy="312420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A5B58E-DEEF-45E6-BB53-FD7C90B69D55}"/>
              </a:ext>
            </a:extLst>
          </p:cNvPr>
          <p:cNvSpPr txBox="1"/>
          <p:nvPr/>
        </p:nvSpPr>
        <p:spPr>
          <a:xfrm>
            <a:off x="1001691" y="3917950"/>
            <a:ext cx="851747" cy="646331"/>
          </a:xfrm>
          <a:prstGeom prst="rect">
            <a:avLst/>
          </a:prstGeom>
          <a:noFill/>
        </p:spPr>
        <p:txBody>
          <a:bodyPr wrap="square" rtlCol="0">
            <a:spAutoFit/>
          </a:bodyPr>
          <a:lstStyle/>
          <a:p>
            <a:r>
              <a:rPr lang="en-US" dirty="0">
                <a:solidFill>
                  <a:srgbClr val="00B050"/>
                </a:solidFill>
              </a:rPr>
              <a:t>web server</a:t>
            </a:r>
          </a:p>
        </p:txBody>
      </p:sp>
      <p:cxnSp>
        <p:nvCxnSpPr>
          <p:cNvPr id="15" name="Straight Arrow Connector 14">
            <a:extLst>
              <a:ext uri="{FF2B5EF4-FFF2-40B4-BE49-F238E27FC236}">
                <a16:creationId xmlns:a16="http://schemas.microsoft.com/office/drawing/2014/main" id="{E288A3A4-B1DC-4A81-B330-09FE632036EA}"/>
              </a:ext>
            </a:extLst>
          </p:cNvPr>
          <p:cNvCxnSpPr>
            <a:cxnSpLocks/>
            <a:endCxn id="7" idx="1"/>
          </p:cNvCxnSpPr>
          <p:nvPr/>
        </p:nvCxnSpPr>
        <p:spPr>
          <a:xfrm>
            <a:off x="2743200" y="1928019"/>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2B7161-8743-40E7-89D3-7C294B2B8F75}"/>
              </a:ext>
            </a:extLst>
          </p:cNvPr>
          <p:cNvSpPr txBox="1"/>
          <p:nvPr/>
        </p:nvSpPr>
        <p:spPr>
          <a:xfrm>
            <a:off x="1505339" y="1741719"/>
            <a:ext cx="1243162" cy="369332"/>
          </a:xfrm>
          <a:prstGeom prst="rect">
            <a:avLst/>
          </a:prstGeom>
          <a:noFill/>
        </p:spPr>
        <p:txBody>
          <a:bodyPr wrap="square" rtlCol="0">
            <a:spAutoFit/>
          </a:bodyPr>
          <a:lstStyle/>
          <a:p>
            <a:r>
              <a:rPr lang="en-US" dirty="0"/>
              <a:t>User Query</a:t>
            </a:r>
          </a:p>
        </p:txBody>
      </p:sp>
      <p:sp>
        <p:nvSpPr>
          <p:cNvPr id="24" name="TextBox 23">
            <a:extLst>
              <a:ext uri="{FF2B5EF4-FFF2-40B4-BE49-F238E27FC236}">
                <a16:creationId xmlns:a16="http://schemas.microsoft.com/office/drawing/2014/main" id="{A6688686-695D-4C2B-9331-C1E6890ED05E}"/>
              </a:ext>
            </a:extLst>
          </p:cNvPr>
          <p:cNvSpPr txBox="1"/>
          <p:nvPr/>
        </p:nvSpPr>
        <p:spPr>
          <a:xfrm>
            <a:off x="6635027" y="1732962"/>
            <a:ext cx="1243162" cy="369332"/>
          </a:xfrm>
          <a:prstGeom prst="rect">
            <a:avLst/>
          </a:prstGeom>
          <a:noFill/>
        </p:spPr>
        <p:txBody>
          <a:bodyPr wrap="square" rtlCol="0">
            <a:spAutoFit/>
          </a:bodyPr>
          <a:lstStyle/>
          <a:p>
            <a:r>
              <a:rPr lang="en-US" dirty="0"/>
              <a:t>Result</a:t>
            </a:r>
          </a:p>
        </p:txBody>
      </p:sp>
      <p:cxnSp>
        <p:nvCxnSpPr>
          <p:cNvPr id="26" name="Straight Arrow Connector 25">
            <a:extLst>
              <a:ext uri="{FF2B5EF4-FFF2-40B4-BE49-F238E27FC236}">
                <a16:creationId xmlns:a16="http://schemas.microsoft.com/office/drawing/2014/main" id="{795D88E9-0A0B-4851-A054-6873A9C6427A}"/>
              </a:ext>
            </a:extLst>
          </p:cNvPr>
          <p:cNvCxnSpPr>
            <a:cxnSpLocks/>
          </p:cNvCxnSpPr>
          <p:nvPr/>
        </p:nvCxnSpPr>
        <p:spPr>
          <a:xfrm>
            <a:off x="5598019" y="1926385"/>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9445-DAF8-4E08-AEA0-403382B81C35}"/>
              </a:ext>
            </a:extLst>
          </p:cNvPr>
          <p:cNvSpPr txBox="1"/>
          <p:nvPr/>
        </p:nvSpPr>
        <p:spPr>
          <a:xfrm>
            <a:off x="2018908" y="4865805"/>
            <a:ext cx="1570686" cy="369332"/>
          </a:xfrm>
          <a:prstGeom prst="rect">
            <a:avLst/>
          </a:prstGeom>
          <a:noFill/>
        </p:spPr>
        <p:txBody>
          <a:bodyPr wrap="none" rtlCol="0">
            <a:spAutoFit/>
          </a:bodyPr>
          <a:lstStyle/>
          <a:p>
            <a:r>
              <a:rPr lang="en-US" dirty="0"/>
              <a:t>(layout design)</a:t>
            </a:r>
          </a:p>
        </p:txBody>
      </p:sp>
      <p:sp>
        <p:nvSpPr>
          <p:cNvPr id="28" name="TextBox 27">
            <a:extLst>
              <a:ext uri="{FF2B5EF4-FFF2-40B4-BE49-F238E27FC236}">
                <a16:creationId xmlns:a16="http://schemas.microsoft.com/office/drawing/2014/main" id="{5A6B482D-6473-479B-9634-BFBA87D5AFF1}"/>
              </a:ext>
            </a:extLst>
          </p:cNvPr>
          <p:cNvSpPr txBox="1"/>
          <p:nvPr/>
        </p:nvSpPr>
        <p:spPr>
          <a:xfrm>
            <a:off x="3904666" y="4879041"/>
            <a:ext cx="1696426" cy="369332"/>
          </a:xfrm>
          <a:prstGeom prst="rect">
            <a:avLst/>
          </a:prstGeom>
          <a:noFill/>
        </p:spPr>
        <p:txBody>
          <a:bodyPr wrap="none" rtlCol="0">
            <a:spAutoFit/>
          </a:bodyPr>
          <a:lstStyle/>
          <a:p>
            <a:r>
              <a:rPr lang="en-US" dirty="0"/>
              <a:t>(program script)</a:t>
            </a:r>
          </a:p>
        </p:txBody>
      </p:sp>
      <p:sp>
        <p:nvSpPr>
          <p:cNvPr id="19" name="TextBox 18">
            <a:extLst>
              <a:ext uri="{FF2B5EF4-FFF2-40B4-BE49-F238E27FC236}">
                <a16:creationId xmlns:a16="http://schemas.microsoft.com/office/drawing/2014/main" id="{E09AFEF1-D2E5-4C77-AF05-4B0563A5FDA8}"/>
              </a:ext>
            </a:extLst>
          </p:cNvPr>
          <p:cNvSpPr txBox="1"/>
          <p:nvPr/>
        </p:nvSpPr>
        <p:spPr>
          <a:xfrm>
            <a:off x="344055" y="1065846"/>
            <a:ext cx="7620000" cy="369332"/>
          </a:xfrm>
          <a:prstGeom prst="rect">
            <a:avLst/>
          </a:prstGeom>
          <a:noFill/>
        </p:spPr>
        <p:txBody>
          <a:bodyPr wrap="square" rtlCol="0">
            <a:spAutoFit/>
          </a:bodyPr>
          <a:lstStyle/>
          <a:p>
            <a:r>
              <a:rPr lang="en-US" dirty="0"/>
              <a:t>What we are going to use for Example 1:</a:t>
            </a:r>
          </a:p>
        </p:txBody>
      </p:sp>
      <p:sp>
        <p:nvSpPr>
          <p:cNvPr id="22" name="TextBox 21">
            <a:extLst>
              <a:ext uri="{FF2B5EF4-FFF2-40B4-BE49-F238E27FC236}">
                <a16:creationId xmlns:a16="http://schemas.microsoft.com/office/drawing/2014/main" id="{EA81C5DD-61D9-4E04-BB06-47A56D95E783}"/>
              </a:ext>
            </a:extLst>
          </p:cNvPr>
          <p:cNvSpPr txBox="1"/>
          <p:nvPr/>
        </p:nvSpPr>
        <p:spPr>
          <a:xfrm>
            <a:off x="3878969" y="4204983"/>
            <a:ext cx="1785018" cy="646331"/>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a:latin typeface="Courier New" panose="02070309020205020404" pitchFamily="49" charset="0"/>
                <a:cs typeface="Courier New" panose="02070309020205020404" pitchFamily="49" charset="0"/>
              </a:rPr>
              <a:t>app.js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index.js</a:t>
            </a:r>
          </a:p>
        </p:txBody>
      </p:sp>
      <p:sp>
        <p:nvSpPr>
          <p:cNvPr id="29" name="TextBox 28">
            <a:extLst>
              <a:ext uri="{FF2B5EF4-FFF2-40B4-BE49-F238E27FC236}">
                <a16:creationId xmlns:a16="http://schemas.microsoft.com/office/drawing/2014/main" id="{9798C59B-4998-4BE7-A35B-D32D6ECCEE92}"/>
              </a:ext>
            </a:extLst>
          </p:cNvPr>
          <p:cNvSpPr txBox="1"/>
          <p:nvPr/>
        </p:nvSpPr>
        <p:spPr>
          <a:xfrm>
            <a:off x="744257" y="4213820"/>
            <a:ext cx="2876997" cy="646331"/>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err="1">
                <a:latin typeface="Courier New" panose="02070309020205020404" pitchFamily="49" charset="0"/>
                <a:cs typeface="Courier New" panose="02070309020205020404" pitchFamily="49" charset="0"/>
              </a:rPr>
              <a:t>layout.jade</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tablelist.jade</a:t>
            </a:r>
            <a:endParaRPr lang="en-US"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40AD0F46-8111-472B-BE2A-A041387BC48D}"/>
              </a:ext>
            </a:extLst>
          </p:cNvPr>
          <p:cNvSpPr txBox="1"/>
          <p:nvPr/>
        </p:nvSpPr>
        <p:spPr>
          <a:xfrm>
            <a:off x="2134448" y="5533866"/>
            <a:ext cx="3440850" cy="923330"/>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err="1">
                <a:latin typeface="Courier New" panose="02070309020205020404" pitchFamily="49" charset="0"/>
                <a:cs typeface="Courier New" panose="02070309020205020404" pitchFamily="49" charset="0"/>
              </a:rPr>
              <a:t>manifest.yml</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package.json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(used by cloud foundry)</a:t>
            </a:r>
          </a:p>
        </p:txBody>
      </p:sp>
      <p:sp>
        <p:nvSpPr>
          <p:cNvPr id="31" name="TextBox 30">
            <a:extLst>
              <a:ext uri="{FF2B5EF4-FFF2-40B4-BE49-F238E27FC236}">
                <a16:creationId xmlns:a16="http://schemas.microsoft.com/office/drawing/2014/main" id="{B2787A97-FC00-4410-AFAE-B3AA71FEFF3B}"/>
              </a:ext>
            </a:extLst>
          </p:cNvPr>
          <p:cNvSpPr txBox="1"/>
          <p:nvPr/>
        </p:nvSpPr>
        <p:spPr>
          <a:xfrm>
            <a:off x="5921702" y="4490819"/>
            <a:ext cx="3192133" cy="369332"/>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a:latin typeface="Courier New" panose="02070309020205020404" pitchFamily="49" charset="0"/>
                <a:cs typeface="Courier New" panose="02070309020205020404" pitchFamily="49" charset="0"/>
              </a:rPr>
              <a:t>stats.csv (data)</a:t>
            </a:r>
          </a:p>
        </p:txBody>
      </p:sp>
    </p:spTree>
    <p:extLst>
      <p:ext uri="{BB962C8B-B14F-4D97-AF65-F5344CB8AC3E}">
        <p14:creationId xmlns:p14="http://schemas.microsoft.com/office/powerpoint/2010/main" val="21963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PaaS</a:t>
            </a:r>
            <a:r>
              <a:rPr lang="en-US" dirty="0"/>
              <a:t>?</a:t>
            </a:r>
          </a:p>
        </p:txBody>
      </p:sp>
      <p:sp>
        <p:nvSpPr>
          <p:cNvPr id="4" name="Date Placeholder 3"/>
          <p:cNvSpPr>
            <a:spLocks noGrp="1"/>
          </p:cNvSpPr>
          <p:nvPr>
            <p:ph type="dt" sz="half" idx="10"/>
          </p:nvPr>
        </p:nvSpPr>
        <p:spPr/>
        <p:txBody>
          <a:bodyPr/>
          <a:lstStyle/>
          <a:p>
            <a:fld id="{21122513-A032-454C-9CAD-108BA1496F2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9" name="TextBox 8"/>
          <p:cNvSpPr txBox="1"/>
          <p:nvPr/>
        </p:nvSpPr>
        <p:spPr>
          <a:xfrm rot="16200000">
            <a:off x="965927" y="1935303"/>
            <a:ext cx="1152880" cy="646331"/>
          </a:xfrm>
          <a:prstGeom prst="rect">
            <a:avLst/>
          </a:prstGeom>
          <a:noFill/>
        </p:spPr>
        <p:txBody>
          <a:bodyPr wrap="none" rtlCol="0">
            <a:spAutoFit/>
          </a:bodyPr>
          <a:lstStyle/>
          <a:p>
            <a:r>
              <a:rPr lang="en-US" b="1" dirty="0"/>
              <a:t>Consumer</a:t>
            </a:r>
          </a:p>
          <a:p>
            <a:endParaRPr lang="en-US" b="1" dirty="0"/>
          </a:p>
        </p:txBody>
      </p:sp>
      <p:sp>
        <p:nvSpPr>
          <p:cNvPr id="10" name="Rounded Rectangle 9"/>
          <p:cNvSpPr/>
          <p:nvPr/>
        </p:nvSpPr>
        <p:spPr>
          <a:xfrm>
            <a:off x="1865531" y="2362200"/>
            <a:ext cx="1600200" cy="304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Application</a:t>
            </a:r>
          </a:p>
        </p:txBody>
      </p:sp>
      <p:sp>
        <p:nvSpPr>
          <p:cNvPr id="11" name="Rounded Rectangle 10"/>
          <p:cNvSpPr/>
          <p:nvPr/>
        </p:nvSpPr>
        <p:spPr>
          <a:xfrm>
            <a:off x="1865531" y="2743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Runtime</a:t>
            </a:r>
          </a:p>
        </p:txBody>
      </p:sp>
      <p:sp>
        <p:nvSpPr>
          <p:cNvPr id="12" name="Rounded Rectangle 11"/>
          <p:cNvSpPr/>
          <p:nvPr/>
        </p:nvSpPr>
        <p:spPr>
          <a:xfrm>
            <a:off x="1865531" y="3124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Integration</a:t>
            </a:r>
          </a:p>
        </p:txBody>
      </p:sp>
      <p:sp>
        <p:nvSpPr>
          <p:cNvPr id="13" name="Rounded Rectangle 12"/>
          <p:cNvSpPr/>
          <p:nvPr/>
        </p:nvSpPr>
        <p:spPr>
          <a:xfrm>
            <a:off x="1865531" y="3505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Database</a:t>
            </a:r>
          </a:p>
        </p:txBody>
      </p:sp>
      <p:sp>
        <p:nvSpPr>
          <p:cNvPr id="14" name="Rounded Rectangle 13"/>
          <p:cNvSpPr/>
          <p:nvPr/>
        </p:nvSpPr>
        <p:spPr>
          <a:xfrm>
            <a:off x="1865531" y="3886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15" name="Rounded Rectangle 14"/>
          <p:cNvSpPr/>
          <p:nvPr/>
        </p:nvSpPr>
        <p:spPr>
          <a:xfrm>
            <a:off x="1865531" y="4267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Virtualization</a:t>
            </a:r>
          </a:p>
        </p:txBody>
      </p:sp>
      <p:sp>
        <p:nvSpPr>
          <p:cNvPr id="16" name="Rounded Rectangle 15"/>
          <p:cNvSpPr/>
          <p:nvPr/>
        </p:nvSpPr>
        <p:spPr>
          <a:xfrm>
            <a:off x="1865531" y="4648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Server</a:t>
            </a:r>
          </a:p>
        </p:txBody>
      </p:sp>
      <p:sp>
        <p:nvSpPr>
          <p:cNvPr id="17" name="Rounded Rectangle 16"/>
          <p:cNvSpPr/>
          <p:nvPr/>
        </p:nvSpPr>
        <p:spPr>
          <a:xfrm>
            <a:off x="1865531" y="5029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Storage</a:t>
            </a:r>
          </a:p>
        </p:txBody>
      </p:sp>
      <p:sp>
        <p:nvSpPr>
          <p:cNvPr id="18" name="Rounded Rectangle 17"/>
          <p:cNvSpPr/>
          <p:nvPr/>
        </p:nvSpPr>
        <p:spPr>
          <a:xfrm>
            <a:off x="1865531" y="5410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Network</a:t>
            </a:r>
          </a:p>
        </p:txBody>
      </p:sp>
      <p:sp>
        <p:nvSpPr>
          <p:cNvPr id="19" name="Left Brace 18"/>
          <p:cNvSpPr/>
          <p:nvPr/>
        </p:nvSpPr>
        <p:spPr>
          <a:xfrm>
            <a:off x="1560731" y="2743200"/>
            <a:ext cx="228600" cy="2971800"/>
          </a:xfrm>
          <a:prstGeom prst="leftBrac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ounded Rectangle 19"/>
          <p:cNvSpPr/>
          <p:nvPr/>
        </p:nvSpPr>
        <p:spPr>
          <a:xfrm>
            <a:off x="1865531" y="1981200"/>
            <a:ext cx="1600200" cy="304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a:t>
            </a:r>
          </a:p>
        </p:txBody>
      </p:sp>
      <p:sp>
        <p:nvSpPr>
          <p:cNvPr id="21" name="Left Brace 20"/>
          <p:cNvSpPr/>
          <p:nvPr/>
        </p:nvSpPr>
        <p:spPr>
          <a:xfrm>
            <a:off x="1560731" y="1991882"/>
            <a:ext cx="228600" cy="675118"/>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rot="16200000">
            <a:off x="1044633" y="3827569"/>
            <a:ext cx="995465" cy="646331"/>
          </a:xfrm>
          <a:prstGeom prst="rect">
            <a:avLst/>
          </a:prstGeom>
          <a:noFill/>
        </p:spPr>
        <p:txBody>
          <a:bodyPr wrap="none" rtlCol="0">
            <a:spAutoFit/>
          </a:bodyPr>
          <a:lstStyle/>
          <a:p>
            <a:r>
              <a:rPr lang="en-US" b="1" dirty="0"/>
              <a:t>Provider</a:t>
            </a:r>
          </a:p>
          <a:p>
            <a:endParaRPr lang="en-US" b="1" dirty="0"/>
          </a:p>
        </p:txBody>
      </p:sp>
      <p:sp>
        <p:nvSpPr>
          <p:cNvPr id="23" name="TextBox 22"/>
          <p:cNvSpPr txBox="1"/>
          <p:nvPr/>
        </p:nvSpPr>
        <p:spPr>
          <a:xfrm>
            <a:off x="2058407" y="1143000"/>
            <a:ext cx="1294393" cy="646331"/>
          </a:xfrm>
          <a:prstGeom prst="rect">
            <a:avLst/>
          </a:prstGeom>
          <a:noFill/>
        </p:spPr>
        <p:txBody>
          <a:bodyPr wrap="none" rtlCol="0">
            <a:spAutoFit/>
          </a:bodyPr>
          <a:lstStyle/>
          <a:p>
            <a:pPr algn="ctr"/>
            <a:r>
              <a:rPr lang="en-US" b="1" dirty="0"/>
              <a:t>Platform </a:t>
            </a:r>
          </a:p>
          <a:p>
            <a:pPr algn="ctr"/>
            <a:r>
              <a:rPr lang="en-US" b="1" dirty="0"/>
              <a:t>as a Service</a:t>
            </a:r>
          </a:p>
        </p:txBody>
      </p:sp>
      <p:sp>
        <p:nvSpPr>
          <p:cNvPr id="24" name="TextBox 23"/>
          <p:cNvSpPr txBox="1"/>
          <p:nvPr/>
        </p:nvSpPr>
        <p:spPr>
          <a:xfrm>
            <a:off x="5943600" y="1143000"/>
            <a:ext cx="958917" cy="369332"/>
          </a:xfrm>
          <a:prstGeom prst="rect">
            <a:avLst/>
          </a:prstGeom>
          <a:noFill/>
        </p:spPr>
        <p:txBody>
          <a:bodyPr wrap="none" rtlCol="0">
            <a:spAutoFit/>
          </a:bodyPr>
          <a:lstStyle/>
          <a:p>
            <a:pPr algn="ctr"/>
            <a:r>
              <a:rPr lang="en-US" b="1" dirty="0" err="1"/>
              <a:t>Bluemix</a:t>
            </a:r>
            <a:endParaRPr lang="en-US" b="1" dirty="0"/>
          </a:p>
        </p:txBody>
      </p:sp>
      <p:sp>
        <p:nvSpPr>
          <p:cNvPr id="25" name="TextBox 24"/>
          <p:cNvSpPr txBox="1"/>
          <p:nvPr/>
        </p:nvSpPr>
        <p:spPr>
          <a:xfrm rot="16200000">
            <a:off x="4455973" y="1944828"/>
            <a:ext cx="1640385" cy="646331"/>
          </a:xfrm>
          <a:prstGeom prst="rect">
            <a:avLst/>
          </a:prstGeom>
          <a:noFill/>
        </p:spPr>
        <p:txBody>
          <a:bodyPr wrap="none" rtlCol="0">
            <a:spAutoFit/>
          </a:bodyPr>
          <a:lstStyle/>
          <a:p>
            <a:r>
              <a:rPr lang="en-US" b="1" dirty="0"/>
              <a:t>Client manages</a:t>
            </a:r>
          </a:p>
          <a:p>
            <a:endParaRPr lang="en-US" b="1" dirty="0"/>
          </a:p>
        </p:txBody>
      </p:sp>
      <p:sp>
        <p:nvSpPr>
          <p:cNvPr id="26" name="Rounded Rectangle 25"/>
          <p:cNvSpPr/>
          <p:nvPr/>
        </p:nvSpPr>
        <p:spPr>
          <a:xfrm>
            <a:off x="5599327" y="2286000"/>
            <a:ext cx="1600200" cy="304800"/>
          </a:xfrm>
          <a:prstGeom prst="roundRect">
            <a:avLst/>
          </a:prstGeom>
          <a:solidFill>
            <a:schemeClr val="tx1"/>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Application</a:t>
            </a:r>
          </a:p>
        </p:txBody>
      </p:sp>
      <p:sp>
        <p:nvSpPr>
          <p:cNvPr id="27" name="Rounded Rectangle 26"/>
          <p:cNvSpPr/>
          <p:nvPr/>
        </p:nvSpPr>
        <p:spPr>
          <a:xfrm>
            <a:off x="5599327" y="1905000"/>
            <a:ext cx="1600200" cy="304800"/>
          </a:xfrm>
          <a:prstGeom prst="roundRect">
            <a:avLst/>
          </a:prstGeom>
          <a:solidFill>
            <a:schemeClr val="tx1"/>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Data</a:t>
            </a:r>
          </a:p>
        </p:txBody>
      </p:sp>
      <p:sp>
        <p:nvSpPr>
          <p:cNvPr id="28" name="Left Brace 27"/>
          <p:cNvSpPr/>
          <p:nvPr/>
        </p:nvSpPr>
        <p:spPr>
          <a:xfrm>
            <a:off x="5294527" y="1839482"/>
            <a:ext cx="228600" cy="675118"/>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ounded Rectangle 28"/>
          <p:cNvSpPr/>
          <p:nvPr/>
        </p:nvSpPr>
        <p:spPr>
          <a:xfrm>
            <a:off x="5599327" y="2723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Runtime</a:t>
            </a:r>
          </a:p>
        </p:txBody>
      </p:sp>
      <p:sp>
        <p:nvSpPr>
          <p:cNvPr id="30" name="Rounded Rectangle 29"/>
          <p:cNvSpPr/>
          <p:nvPr/>
        </p:nvSpPr>
        <p:spPr>
          <a:xfrm>
            <a:off x="5599327" y="3104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Middleware</a:t>
            </a:r>
          </a:p>
        </p:txBody>
      </p:sp>
      <p:sp>
        <p:nvSpPr>
          <p:cNvPr id="31" name="Rounded Rectangle 30"/>
          <p:cNvSpPr/>
          <p:nvPr/>
        </p:nvSpPr>
        <p:spPr>
          <a:xfrm>
            <a:off x="5599327" y="3485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Database</a:t>
            </a:r>
          </a:p>
        </p:txBody>
      </p:sp>
      <p:sp>
        <p:nvSpPr>
          <p:cNvPr id="32" name="Rounded Rectangle 31"/>
          <p:cNvSpPr/>
          <p:nvPr/>
        </p:nvSpPr>
        <p:spPr>
          <a:xfrm>
            <a:off x="5599327" y="3866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33" name="Rounded Rectangle 32"/>
          <p:cNvSpPr/>
          <p:nvPr/>
        </p:nvSpPr>
        <p:spPr>
          <a:xfrm>
            <a:off x="5599327" y="4247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Virtualization</a:t>
            </a:r>
          </a:p>
        </p:txBody>
      </p:sp>
      <p:sp>
        <p:nvSpPr>
          <p:cNvPr id="34" name="Rounded Rectangle 33"/>
          <p:cNvSpPr/>
          <p:nvPr/>
        </p:nvSpPr>
        <p:spPr>
          <a:xfrm>
            <a:off x="5599327" y="4628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Server</a:t>
            </a:r>
          </a:p>
        </p:txBody>
      </p:sp>
      <p:sp>
        <p:nvSpPr>
          <p:cNvPr id="35" name="Rounded Rectangle 34"/>
          <p:cNvSpPr/>
          <p:nvPr/>
        </p:nvSpPr>
        <p:spPr>
          <a:xfrm>
            <a:off x="5599327" y="5009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Storage</a:t>
            </a:r>
          </a:p>
        </p:txBody>
      </p:sp>
      <p:sp>
        <p:nvSpPr>
          <p:cNvPr id="36" name="Rounded Rectangle 35"/>
          <p:cNvSpPr/>
          <p:nvPr/>
        </p:nvSpPr>
        <p:spPr>
          <a:xfrm>
            <a:off x="5599327" y="5390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Network</a:t>
            </a:r>
          </a:p>
        </p:txBody>
      </p:sp>
      <p:sp>
        <p:nvSpPr>
          <p:cNvPr id="37" name="Left Brace 36"/>
          <p:cNvSpPr/>
          <p:nvPr/>
        </p:nvSpPr>
        <p:spPr>
          <a:xfrm flipH="1">
            <a:off x="7501278" y="2738602"/>
            <a:ext cx="426567" cy="2971800"/>
          </a:xfrm>
          <a:prstGeom prst="leftBrac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rot="16200000">
            <a:off x="7771553" y="3901336"/>
            <a:ext cx="958917" cy="646331"/>
          </a:xfrm>
          <a:prstGeom prst="rect">
            <a:avLst/>
          </a:prstGeom>
          <a:noFill/>
        </p:spPr>
        <p:txBody>
          <a:bodyPr wrap="none" rtlCol="0">
            <a:spAutoFit/>
          </a:bodyPr>
          <a:lstStyle/>
          <a:p>
            <a:r>
              <a:rPr lang="en-US" b="1" dirty="0" err="1">
                <a:solidFill>
                  <a:srgbClr val="0070C0"/>
                </a:solidFill>
              </a:rPr>
              <a:t>Bluemix</a:t>
            </a:r>
            <a:endParaRPr lang="en-US" b="1" dirty="0">
              <a:solidFill>
                <a:srgbClr val="0070C0"/>
              </a:solidFill>
            </a:endParaRPr>
          </a:p>
          <a:p>
            <a:endParaRPr lang="en-US" b="1" dirty="0"/>
          </a:p>
        </p:txBody>
      </p:sp>
      <p:sp>
        <p:nvSpPr>
          <p:cNvPr id="41" name="TextBox 40"/>
          <p:cNvSpPr txBox="1"/>
          <p:nvPr/>
        </p:nvSpPr>
        <p:spPr>
          <a:xfrm>
            <a:off x="5618107" y="5867400"/>
            <a:ext cx="1574277" cy="369332"/>
          </a:xfrm>
          <a:prstGeom prst="rect">
            <a:avLst/>
          </a:prstGeom>
          <a:noFill/>
        </p:spPr>
        <p:txBody>
          <a:bodyPr wrap="none" rtlCol="0">
            <a:spAutoFit/>
          </a:bodyPr>
          <a:lstStyle/>
          <a:p>
            <a:pPr algn="ctr"/>
            <a:r>
              <a:rPr lang="en-US" b="1" dirty="0"/>
              <a:t>Cloud Foundry</a:t>
            </a:r>
          </a:p>
        </p:txBody>
      </p:sp>
    </p:spTree>
    <p:extLst>
      <p:ext uri="{BB962C8B-B14F-4D97-AF65-F5344CB8AC3E}">
        <p14:creationId xmlns:p14="http://schemas.microsoft.com/office/powerpoint/2010/main" val="398671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Web Application Architecture </a:t>
            </a:r>
          </a:p>
        </p:txBody>
      </p:sp>
      <p:sp>
        <p:nvSpPr>
          <p:cNvPr id="4" name="Date Placeholder 3"/>
          <p:cNvSpPr>
            <a:spLocks noGrp="1"/>
          </p:cNvSpPr>
          <p:nvPr>
            <p:ph type="dt" sz="half" idx="10"/>
          </p:nvPr>
        </p:nvSpPr>
        <p:spPr/>
        <p:txBody>
          <a:bodyPr/>
          <a:lstStyle/>
          <a:p>
            <a:fld id="{C773992A-B059-4C64-A5DA-8CC50D187AD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pic>
        <p:nvPicPr>
          <p:cNvPr id="4102" name="Picture 6" descr="IBM Blue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5437155"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781800" y="1143000"/>
            <a:ext cx="1981200" cy="1200329"/>
          </a:xfrm>
          <a:prstGeom prst="rect">
            <a:avLst/>
          </a:prstGeom>
          <a:noFill/>
          <a:ln>
            <a:solidFill>
              <a:schemeClr val="bg1"/>
            </a:solidFill>
          </a:ln>
        </p:spPr>
        <p:txBody>
          <a:bodyPr wrap="square" rtlCol="0">
            <a:spAutoFit/>
          </a:bodyPr>
          <a:lstStyle/>
          <a:p>
            <a:r>
              <a:rPr lang="en-US" dirty="0">
                <a:solidFill>
                  <a:schemeClr val="accent2"/>
                </a:solidFill>
              </a:rPr>
              <a:t>Use node.js and push the app to the Cloud using </a:t>
            </a:r>
            <a:r>
              <a:rPr lang="en-US" dirty="0" err="1">
                <a:solidFill>
                  <a:schemeClr val="accent2"/>
                </a:solidFill>
              </a:rPr>
              <a:t>CloudFoundry</a:t>
            </a:r>
            <a:r>
              <a:rPr lang="en-US" dirty="0">
                <a:solidFill>
                  <a:schemeClr val="accent2"/>
                </a:solidFill>
              </a:rPr>
              <a:t> CLI</a:t>
            </a:r>
          </a:p>
        </p:txBody>
      </p:sp>
      <p:cxnSp>
        <p:nvCxnSpPr>
          <p:cNvPr id="9" name="Straight Arrow Connector 8"/>
          <p:cNvCxnSpPr>
            <a:cxnSpLocks/>
          </p:cNvCxnSpPr>
          <p:nvPr/>
        </p:nvCxnSpPr>
        <p:spPr>
          <a:xfrm flipH="1" flipV="1">
            <a:off x="6019800" y="4736707"/>
            <a:ext cx="965792" cy="48471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23567" y="2819400"/>
            <a:ext cx="1981200" cy="1200329"/>
          </a:xfrm>
          <a:prstGeom prst="rect">
            <a:avLst/>
          </a:prstGeom>
          <a:noFill/>
        </p:spPr>
        <p:txBody>
          <a:bodyPr wrap="square" rtlCol="0">
            <a:spAutoFit/>
          </a:bodyPr>
          <a:lstStyle/>
          <a:p>
            <a:r>
              <a:rPr lang="en-US" dirty="0">
                <a:solidFill>
                  <a:schemeClr val="accent4"/>
                </a:solidFill>
              </a:rPr>
              <a:t>Use web-browser to browse the created web application</a:t>
            </a:r>
          </a:p>
        </p:txBody>
      </p:sp>
      <p:sp>
        <p:nvSpPr>
          <p:cNvPr id="13" name="Rounded Rectangle 12"/>
          <p:cNvSpPr/>
          <p:nvPr/>
        </p:nvSpPr>
        <p:spPr>
          <a:xfrm>
            <a:off x="2895600" y="1021922"/>
            <a:ext cx="1066800" cy="1066800"/>
          </a:xfrm>
          <a:prstGeom prst="round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cxnSp>
        <p:nvCxnSpPr>
          <p:cNvPr id="14" name="Straight Arrow Connector 13"/>
          <p:cNvCxnSpPr/>
          <p:nvPr/>
        </p:nvCxnSpPr>
        <p:spPr>
          <a:xfrm flipH="1" flipV="1">
            <a:off x="3925186" y="2076318"/>
            <a:ext cx="2998381" cy="1343246"/>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04390" y="1066800"/>
            <a:ext cx="1066800" cy="1066800"/>
          </a:xfrm>
          <a:prstGeom prst="round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6A35B9-8B3C-4EE1-B6B3-D7300CF57212}"/>
              </a:ext>
            </a:extLst>
          </p:cNvPr>
          <p:cNvSpPr txBox="1"/>
          <p:nvPr/>
        </p:nvSpPr>
        <p:spPr>
          <a:xfrm>
            <a:off x="6923567" y="5057382"/>
            <a:ext cx="1981200" cy="369332"/>
          </a:xfrm>
          <a:prstGeom prst="rect">
            <a:avLst/>
          </a:prstGeom>
          <a:noFill/>
        </p:spPr>
        <p:txBody>
          <a:bodyPr wrap="square" rtlCol="0">
            <a:spAutoFit/>
          </a:bodyPr>
          <a:lstStyle/>
          <a:p>
            <a:r>
              <a:rPr lang="en-US" dirty="0">
                <a:solidFill>
                  <a:srgbClr val="00B050"/>
                </a:solidFill>
              </a:rPr>
              <a:t>Db2 database</a:t>
            </a:r>
          </a:p>
        </p:txBody>
      </p:sp>
      <p:sp>
        <p:nvSpPr>
          <p:cNvPr id="17" name="Rounded Rectangle 12">
            <a:extLst>
              <a:ext uri="{FF2B5EF4-FFF2-40B4-BE49-F238E27FC236}">
                <a16:creationId xmlns:a16="http://schemas.microsoft.com/office/drawing/2014/main" id="{C460F1EF-69B3-4976-BB54-F9B9555A62BD}"/>
              </a:ext>
            </a:extLst>
          </p:cNvPr>
          <p:cNvSpPr/>
          <p:nvPr/>
        </p:nvSpPr>
        <p:spPr>
          <a:xfrm>
            <a:off x="4719084" y="4190999"/>
            <a:ext cx="1300716" cy="762001"/>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8" name="Rounded Rectangle 12">
            <a:extLst>
              <a:ext uri="{FF2B5EF4-FFF2-40B4-BE49-F238E27FC236}">
                <a16:creationId xmlns:a16="http://schemas.microsoft.com/office/drawing/2014/main" id="{07DBB571-9024-4CA5-9EA8-46E9ED1709CA}"/>
              </a:ext>
            </a:extLst>
          </p:cNvPr>
          <p:cNvSpPr/>
          <p:nvPr/>
        </p:nvSpPr>
        <p:spPr>
          <a:xfrm>
            <a:off x="2819400" y="4253901"/>
            <a:ext cx="1823484" cy="1470534"/>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9" name="TextBox 18">
            <a:extLst>
              <a:ext uri="{FF2B5EF4-FFF2-40B4-BE49-F238E27FC236}">
                <a16:creationId xmlns:a16="http://schemas.microsoft.com/office/drawing/2014/main" id="{37477C0D-F60F-421D-BDE6-36271F8D8D7E}"/>
              </a:ext>
            </a:extLst>
          </p:cNvPr>
          <p:cNvSpPr txBox="1"/>
          <p:nvPr/>
        </p:nvSpPr>
        <p:spPr>
          <a:xfrm>
            <a:off x="189988" y="5426871"/>
            <a:ext cx="1309204" cy="369332"/>
          </a:xfrm>
          <a:prstGeom prst="rect">
            <a:avLst/>
          </a:prstGeom>
          <a:noFill/>
        </p:spPr>
        <p:txBody>
          <a:bodyPr wrap="square" rtlCol="0">
            <a:spAutoFit/>
          </a:bodyPr>
          <a:lstStyle/>
          <a:p>
            <a:r>
              <a:rPr lang="en-US" dirty="0">
                <a:solidFill>
                  <a:srgbClr val="00B050"/>
                </a:solidFill>
              </a:rPr>
              <a:t>web server</a:t>
            </a:r>
          </a:p>
        </p:txBody>
      </p:sp>
      <p:cxnSp>
        <p:nvCxnSpPr>
          <p:cNvPr id="20" name="Straight Arrow Connector 19">
            <a:extLst>
              <a:ext uri="{FF2B5EF4-FFF2-40B4-BE49-F238E27FC236}">
                <a16:creationId xmlns:a16="http://schemas.microsoft.com/office/drawing/2014/main" id="{188F8EAF-7EDA-4987-8F36-884C196B80AE}"/>
              </a:ext>
            </a:extLst>
          </p:cNvPr>
          <p:cNvCxnSpPr>
            <a:cxnSpLocks/>
          </p:cNvCxnSpPr>
          <p:nvPr/>
        </p:nvCxnSpPr>
        <p:spPr>
          <a:xfrm flipV="1">
            <a:off x="1322356" y="5486400"/>
            <a:ext cx="1477552" cy="12513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47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3" grpId="0" animBg="1"/>
      <p:bldP spid="16" grpId="0" animBg="1"/>
      <p:bldP spid="15" grpId="0"/>
      <p:bldP spid="17" grpId="0" animBg="1"/>
      <p:bldP spid="18"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Main Steps: Web Application using Node.js</a:t>
            </a:r>
          </a:p>
        </p:txBody>
      </p:sp>
      <p:sp>
        <p:nvSpPr>
          <p:cNvPr id="3" name="Content Placeholder 2"/>
          <p:cNvSpPr>
            <a:spLocks noGrp="1"/>
          </p:cNvSpPr>
          <p:nvPr>
            <p:ph idx="1"/>
          </p:nvPr>
        </p:nvSpPr>
        <p:spPr>
          <a:xfrm>
            <a:off x="457200" y="838200"/>
            <a:ext cx="8229600" cy="5257800"/>
          </a:xfrm>
        </p:spPr>
        <p:txBody>
          <a:bodyPr>
            <a:noAutofit/>
          </a:bodyPr>
          <a:lstStyle/>
          <a:p>
            <a:pPr marL="457200" indent="-457200">
              <a:lnSpc>
                <a:spcPct val="90000"/>
              </a:lnSpc>
              <a:buFont typeface="+mj-lt"/>
              <a:buAutoNum type="arabicPeriod"/>
            </a:pPr>
            <a:r>
              <a:rPr lang="en-US" sz="1400" dirty="0"/>
              <a:t>Sign up for IBM </a:t>
            </a:r>
            <a:r>
              <a:rPr lang="en-US" sz="1400" dirty="0" err="1"/>
              <a:t>Bluemix</a:t>
            </a:r>
            <a:endParaRPr lang="en-US" sz="1400" dirty="0"/>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Select Db2 for Transactions from the catalog – only necessary if the application needs a database</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Upload data to the newly created Db2 database create necessary tables</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Modify/review data fields and get information necessary for remote access </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Select Cloud Foundry Node.js app from the catalog – this is needed for every new application </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Provide a hostname that serves as the web application URL – hostname.mybluemix.net</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Install the Bluemix CLI (command line interface) client on your local machine - this is required if you have not done so previously</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Add a connection to the database created in steps 2-4</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To start a new web application, download the code (index.js, </a:t>
            </a:r>
            <a:r>
              <a:rPr lang="en-US" sz="1400" dirty="0" err="1"/>
              <a:t>manifest.yml</a:t>
            </a:r>
            <a:r>
              <a:rPr lang="en-US" sz="1400" dirty="0"/>
              <a:t>, app.js, </a:t>
            </a:r>
            <a:r>
              <a:rPr lang="en-US" sz="1400" dirty="0" err="1"/>
              <a:t>package.json</a:t>
            </a:r>
            <a:r>
              <a:rPr lang="en-US" sz="1400" dirty="0"/>
              <a:t>,.. ) onto your local directory </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Modify </a:t>
            </a:r>
            <a:r>
              <a:rPr lang="en-US" sz="1400" dirty="0" err="1"/>
              <a:t>manifest.yml</a:t>
            </a:r>
            <a:r>
              <a:rPr lang="en-US" sz="1400" dirty="0"/>
              <a:t> with database host name</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Deploy/upload application on </a:t>
            </a:r>
            <a:r>
              <a:rPr lang="en-US" sz="1400" dirty="0" err="1"/>
              <a:t>Bluemix</a:t>
            </a:r>
            <a:r>
              <a:rPr lang="en-US" sz="1400" dirty="0"/>
              <a:t>.  Using the Bluemix CLI,  connect the Bluemix client to the selected Bluemix region (server) </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Using the Bluemix CLI, login to Bluemix and, upload your application to Bluemix!</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To access the web application, enter your host URL (in step 5)</a:t>
            </a:r>
          </a:p>
        </p:txBody>
      </p:sp>
      <p:sp>
        <p:nvSpPr>
          <p:cNvPr id="4" name="Date Placeholder 3"/>
          <p:cNvSpPr>
            <a:spLocks noGrp="1"/>
          </p:cNvSpPr>
          <p:nvPr>
            <p:ph type="dt" sz="half" idx="10"/>
          </p:nvPr>
        </p:nvSpPr>
        <p:spPr/>
        <p:txBody>
          <a:bodyPr/>
          <a:lstStyle/>
          <a:p>
            <a:fld id="{39A186B9-6E91-477A-89AE-0FB914ADDBA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41279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1:  Signing up</a:t>
            </a:r>
          </a:p>
        </p:txBody>
      </p:sp>
      <p:sp>
        <p:nvSpPr>
          <p:cNvPr id="3" name="Content Placeholder 2"/>
          <p:cNvSpPr>
            <a:spLocks noGrp="1"/>
          </p:cNvSpPr>
          <p:nvPr>
            <p:ph idx="1"/>
          </p:nvPr>
        </p:nvSpPr>
        <p:spPr>
          <a:xfrm>
            <a:off x="457200" y="990600"/>
            <a:ext cx="8229600" cy="4906963"/>
          </a:xfrm>
        </p:spPr>
        <p:txBody>
          <a:bodyPr/>
          <a:lstStyle/>
          <a:p>
            <a:r>
              <a:rPr lang="en-US" dirty="0"/>
              <a:t>IBM Cloud sign up </a:t>
            </a:r>
          </a:p>
          <a:p>
            <a:pPr marL="0" indent="0">
              <a:buNone/>
            </a:pPr>
            <a:r>
              <a:rPr lang="en-US" dirty="0">
                <a:solidFill>
                  <a:srgbClr val="0070C0"/>
                </a:solidFill>
              </a:rPr>
              <a:t>	https://console.bluemix.net/</a:t>
            </a:r>
          </a:p>
          <a:p>
            <a:endParaRPr lang="en-US" dirty="0"/>
          </a:p>
          <a:p>
            <a:endParaRPr lang="en-US" dirty="0"/>
          </a:p>
          <a:p>
            <a:r>
              <a:rPr lang="en-US" dirty="0"/>
              <a:t>Fill in the form with </a:t>
            </a:r>
            <a:br>
              <a:rPr lang="en-US" dirty="0"/>
            </a:br>
            <a:r>
              <a:rPr lang="en-US" dirty="0"/>
              <a:t>your details.</a:t>
            </a:r>
            <a:br>
              <a:rPr lang="en-US" dirty="0"/>
            </a:br>
            <a:r>
              <a:rPr lang="en-US" dirty="0">
                <a:solidFill>
                  <a:srgbClr val="FF0000"/>
                </a:solidFill>
              </a:rPr>
              <a:t>Make sure to use the </a:t>
            </a:r>
            <a:br>
              <a:rPr lang="en-US" dirty="0">
                <a:solidFill>
                  <a:srgbClr val="FF0000"/>
                </a:solidFill>
              </a:rPr>
            </a:br>
            <a:r>
              <a:rPr lang="en-US" dirty="0">
                <a:solidFill>
                  <a:srgbClr val="FF0000"/>
                </a:solidFill>
              </a:rPr>
              <a:t>NUS school email.</a:t>
            </a:r>
            <a:endParaRPr lang="en-US" i="1" dirty="0">
              <a:solidFill>
                <a:srgbClr val="FF0000"/>
              </a:solidFill>
            </a:endParaRPr>
          </a:p>
          <a:p>
            <a:pPr marL="914400" lvl="2" indent="0">
              <a:buNone/>
            </a:pPr>
            <a:endParaRPr lang="en-US" dirty="0"/>
          </a:p>
          <a:p>
            <a:pPr marL="457200"/>
            <a:endParaRPr lang="en-US" dirty="0"/>
          </a:p>
          <a:p>
            <a:endParaRPr lang="en-US" dirty="0"/>
          </a:p>
          <a:p>
            <a:endParaRPr lang="en-US" dirty="0"/>
          </a:p>
        </p:txBody>
      </p:sp>
      <p:sp>
        <p:nvSpPr>
          <p:cNvPr id="4" name="Date Placeholder 3"/>
          <p:cNvSpPr>
            <a:spLocks noGrp="1"/>
          </p:cNvSpPr>
          <p:nvPr>
            <p:ph type="dt" sz="half" idx="10"/>
          </p:nvPr>
        </p:nvSpPr>
        <p:spPr/>
        <p:txBody>
          <a:bodyPr/>
          <a:lstStyle/>
          <a:p>
            <a:fld id="{DC8F6624-187A-4CFD-9C70-31B464C5C2D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889821"/>
            <a:ext cx="4648200" cy="4237135"/>
          </a:xfrm>
          <a:prstGeom prst="rect">
            <a:avLst/>
          </a:prstGeom>
        </p:spPr>
      </p:pic>
    </p:spTree>
    <p:extLst>
      <p:ext uri="{BB962C8B-B14F-4D97-AF65-F5344CB8AC3E}">
        <p14:creationId xmlns:p14="http://schemas.microsoft.com/office/powerpoint/2010/main" val="747891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1: Successful Login</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2849563"/>
          </a:xfrm>
        </p:spPr>
        <p:txBody>
          <a:bodyPr/>
          <a:lstStyle/>
          <a:p>
            <a:r>
              <a:rPr lang="en-US" dirty="0"/>
              <a:t>Did you successfully log in to IBM Bluemix?</a:t>
            </a:r>
          </a:p>
          <a:p>
            <a:endParaRPr lang="en-US" dirty="0"/>
          </a:p>
          <a:p>
            <a:endParaRPr lang="en-US" dirty="0"/>
          </a:p>
          <a:p>
            <a:r>
              <a:rPr lang="en-US" dirty="0"/>
              <a:t>Let’s wait until everyone is done!</a:t>
            </a:r>
          </a:p>
          <a:p>
            <a:endParaRPr lang="en-US" dirty="0"/>
          </a:p>
          <a:p>
            <a:r>
              <a:rPr lang="en-US" dirty="0"/>
              <a:t>In the meantime:</a:t>
            </a:r>
          </a:p>
          <a:p>
            <a:pPr lvl="1"/>
            <a:r>
              <a:rPr lang="en-US" dirty="0"/>
              <a:t>Explore the array of services offered in Bluemix</a:t>
            </a:r>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B19A38DF-32EC-41E3-8FC7-9636BB3267E5}"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909259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Cloud Platform – </a:t>
            </a:r>
            <a:r>
              <a:rPr lang="en-US" dirty="0" err="1"/>
              <a:t>Bluemix</a:t>
            </a:r>
            <a:endParaRPr lang="en-US" dirty="0"/>
          </a:p>
        </p:txBody>
      </p:sp>
      <p:sp>
        <p:nvSpPr>
          <p:cNvPr id="4" name="Date Placeholder 3"/>
          <p:cNvSpPr>
            <a:spLocks noGrp="1"/>
          </p:cNvSpPr>
          <p:nvPr>
            <p:ph type="dt" sz="half" idx="10"/>
          </p:nvPr>
        </p:nvSpPr>
        <p:spPr/>
        <p:txBody>
          <a:bodyPr/>
          <a:lstStyle/>
          <a:p>
            <a:fld id="{AFE49D8B-122F-4843-B1C1-991059990E2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315" y="1295400"/>
            <a:ext cx="7919370" cy="4508278"/>
          </a:xfrm>
        </p:spPr>
      </p:pic>
    </p:spTree>
    <p:extLst>
      <p:ext uri="{BB962C8B-B14F-4D97-AF65-F5344CB8AC3E}">
        <p14:creationId xmlns:p14="http://schemas.microsoft.com/office/powerpoint/2010/main" val="356814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9705-93CA-447C-A8A9-AC6858356BE4}"/>
              </a:ext>
            </a:extLst>
          </p:cNvPr>
          <p:cNvSpPr>
            <a:spLocks noGrp="1"/>
          </p:cNvSpPr>
          <p:nvPr>
            <p:ph type="title"/>
          </p:nvPr>
        </p:nvSpPr>
        <p:spPr/>
        <p:txBody>
          <a:bodyPr/>
          <a:lstStyle/>
          <a:p>
            <a:r>
              <a:rPr lang="en-US" dirty="0"/>
              <a:t>How to instantiate Bluemix services?</a:t>
            </a:r>
          </a:p>
        </p:txBody>
      </p:sp>
      <p:sp>
        <p:nvSpPr>
          <p:cNvPr id="3" name="Content Placeholder 2">
            <a:extLst>
              <a:ext uri="{FF2B5EF4-FFF2-40B4-BE49-F238E27FC236}">
                <a16:creationId xmlns:a16="http://schemas.microsoft.com/office/drawing/2014/main" id="{223AEEF5-A76A-4EE4-9AE3-EB3B0FE78325}"/>
              </a:ext>
            </a:extLst>
          </p:cNvPr>
          <p:cNvSpPr>
            <a:spLocks noGrp="1"/>
          </p:cNvSpPr>
          <p:nvPr>
            <p:ph idx="1"/>
          </p:nvPr>
        </p:nvSpPr>
        <p:spPr/>
        <p:txBody>
          <a:bodyPr/>
          <a:lstStyle/>
          <a:p>
            <a:r>
              <a:rPr lang="en-US" dirty="0"/>
              <a:t>Two ways to instantiate a Bluemix service</a:t>
            </a:r>
          </a:p>
          <a:p>
            <a:pPr marL="914400" lvl="1" indent="-457200">
              <a:buFont typeface="+mj-lt"/>
              <a:buAutoNum type="arabicPeriod"/>
            </a:pPr>
            <a:r>
              <a:rPr lang="en-US" dirty="0"/>
              <a:t>Using the web browser interface (Bluemix web console)</a:t>
            </a:r>
          </a:p>
          <a:p>
            <a:pPr marL="1314450" lvl="2" indent="-457200">
              <a:buFont typeface="Calibri" panose="020F0502020204030204" pitchFamily="34" charset="0"/>
              <a:buChar char="‐"/>
            </a:pPr>
            <a:r>
              <a:rPr lang="en-US" dirty="0" err="1"/>
              <a:t>eg.</a:t>
            </a:r>
            <a:r>
              <a:rPr lang="en-US" dirty="0"/>
              <a:t> select Db2 on the web interface and do the setup through the web browser. </a:t>
            </a:r>
          </a:p>
          <a:p>
            <a:pPr marL="1314450" lvl="2" indent="-457200">
              <a:buFont typeface="Calibri" panose="020F0502020204030204" pitchFamily="34" charset="0"/>
              <a:buChar char="‐"/>
            </a:pPr>
            <a:r>
              <a:rPr lang="en-US" dirty="0"/>
              <a:t>created service can be later connected with other application such as web applications</a:t>
            </a:r>
          </a:p>
          <a:p>
            <a:pPr marL="1314450" lvl="2" indent="-457200">
              <a:buFont typeface="Calibri" panose="020F0502020204030204" pitchFamily="34" charset="0"/>
              <a:buChar char="‐"/>
            </a:pPr>
            <a:r>
              <a:rPr lang="en-US" dirty="0">
                <a:solidFill>
                  <a:schemeClr val="accent1"/>
                </a:solidFill>
              </a:rPr>
              <a:t>we demonstrate this in Example 1 (Db2 service)</a:t>
            </a:r>
          </a:p>
          <a:p>
            <a:pPr marL="1314450" lvl="2" indent="-457200">
              <a:buFont typeface="Calibri" panose="020F0502020204030204" pitchFamily="34" charset="0"/>
              <a:buChar char="‐"/>
            </a:pPr>
            <a:endParaRPr lang="en-US" dirty="0">
              <a:solidFill>
                <a:schemeClr val="accent1"/>
              </a:solidFill>
            </a:endParaRPr>
          </a:p>
          <a:p>
            <a:pPr marL="914400" lvl="1" indent="-457200">
              <a:buFont typeface="+mj-lt"/>
              <a:buAutoNum type="arabicPeriod"/>
            </a:pPr>
            <a:r>
              <a:rPr lang="en-US" dirty="0"/>
              <a:t>Using the command line interface (IBM Cloud CLI)</a:t>
            </a:r>
          </a:p>
          <a:p>
            <a:pPr marL="1314450" lvl="2" indent="-457200">
              <a:buFont typeface="Calibri" panose="020F0502020204030204" pitchFamily="34" charset="0"/>
              <a:buChar char="‐"/>
            </a:pPr>
            <a:r>
              <a:rPr lang="en-US" dirty="0" err="1"/>
              <a:t>eg.</a:t>
            </a:r>
            <a:r>
              <a:rPr lang="en-US" dirty="0"/>
              <a:t> issue a command through the CLI to instantiate a service (managed by cloud foundry software)</a:t>
            </a:r>
          </a:p>
          <a:p>
            <a:pPr marL="1314450" lvl="2" indent="-457200">
              <a:buFont typeface="Calibri" panose="020F0502020204030204" pitchFamily="34" charset="0"/>
              <a:buChar char="‐"/>
            </a:pPr>
            <a:r>
              <a:rPr lang="en-US" dirty="0">
                <a:solidFill>
                  <a:schemeClr val="accent1"/>
                </a:solidFill>
              </a:rPr>
              <a:t>we demonstrate this in Example 2 (Watson personality insights service)</a:t>
            </a:r>
          </a:p>
        </p:txBody>
      </p:sp>
      <p:sp>
        <p:nvSpPr>
          <p:cNvPr id="4" name="Date Placeholder 3">
            <a:extLst>
              <a:ext uri="{FF2B5EF4-FFF2-40B4-BE49-F238E27FC236}">
                <a16:creationId xmlns:a16="http://schemas.microsoft.com/office/drawing/2014/main" id="{A549974F-FB6E-46C0-8049-4D83315331D7}"/>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70342C96-C0C5-42E8-B871-5266CCD9960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8393877-7C44-4330-B36C-9E87C95F398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445793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Select Db2 from Catalog</a:t>
            </a:r>
          </a:p>
        </p:txBody>
      </p:sp>
      <p:sp>
        <p:nvSpPr>
          <p:cNvPr id="4" name="Date Placeholder 3"/>
          <p:cNvSpPr>
            <a:spLocks noGrp="1"/>
          </p:cNvSpPr>
          <p:nvPr>
            <p:ph type="dt" sz="half" idx="10"/>
          </p:nvPr>
        </p:nvSpPr>
        <p:spPr/>
        <p:txBody>
          <a:bodyPr/>
          <a:lstStyle/>
          <a:p>
            <a:fld id="{AC92EF29-CA14-40E7-8424-B1055B1DFCA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329003"/>
            <a:ext cx="8382000" cy="477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1877292" y="3447472"/>
            <a:ext cx="1905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85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Outline</a:t>
            </a:r>
          </a:p>
        </p:txBody>
      </p:sp>
      <p:sp>
        <p:nvSpPr>
          <p:cNvPr id="3" name="Content Placeholder 2"/>
          <p:cNvSpPr>
            <a:spLocks noGrp="1"/>
          </p:cNvSpPr>
          <p:nvPr>
            <p:ph idx="1"/>
          </p:nvPr>
        </p:nvSpPr>
        <p:spPr>
          <a:xfrm>
            <a:off x="457200" y="1219200"/>
            <a:ext cx="8229600" cy="5105400"/>
          </a:xfrm>
        </p:spPr>
        <p:txBody>
          <a:bodyPr>
            <a:normAutofit lnSpcReduction="10000"/>
          </a:bodyPr>
          <a:lstStyle/>
          <a:p>
            <a:pPr>
              <a:spcBef>
                <a:spcPts val="0"/>
              </a:spcBef>
            </a:pPr>
            <a:r>
              <a:rPr lang="en-US" dirty="0"/>
              <a:t>Objective</a:t>
            </a:r>
          </a:p>
          <a:p>
            <a:pPr>
              <a:spcBef>
                <a:spcPts val="0"/>
              </a:spcBef>
            </a:pPr>
            <a:endParaRPr lang="en-US" dirty="0"/>
          </a:p>
          <a:p>
            <a:pPr>
              <a:spcBef>
                <a:spcPts val="0"/>
              </a:spcBef>
            </a:pPr>
            <a:r>
              <a:rPr lang="en-US" dirty="0" err="1"/>
              <a:t>Bluemix</a:t>
            </a:r>
            <a:endParaRPr lang="en-US" dirty="0"/>
          </a:p>
          <a:p>
            <a:pPr lvl="1"/>
            <a:r>
              <a:rPr lang="en-US" dirty="0"/>
              <a:t>High-Level Architecture</a:t>
            </a:r>
          </a:p>
          <a:p>
            <a:pPr lvl="1"/>
            <a:r>
              <a:rPr lang="en-US" dirty="0"/>
              <a:t>Bluemix Cloud Foundry</a:t>
            </a:r>
          </a:p>
          <a:p>
            <a:pPr lvl="1"/>
            <a:r>
              <a:rPr lang="en-US" dirty="0"/>
              <a:t>Watch video – Demo: Getting Started with Node.js on </a:t>
            </a:r>
            <a:r>
              <a:rPr lang="en-US" dirty="0" err="1"/>
              <a:t>Bluemix</a:t>
            </a:r>
            <a:r>
              <a:rPr lang="en-US" dirty="0"/>
              <a:t> 2016</a:t>
            </a:r>
          </a:p>
          <a:p>
            <a:pPr>
              <a:spcBef>
                <a:spcPts val="0"/>
              </a:spcBef>
            </a:pPr>
            <a:endParaRPr lang="en-US" dirty="0"/>
          </a:p>
          <a:p>
            <a:pPr>
              <a:spcBef>
                <a:spcPts val="0"/>
              </a:spcBef>
            </a:pPr>
            <a:r>
              <a:rPr lang="en-US" dirty="0"/>
              <a:t>Examples</a:t>
            </a:r>
          </a:p>
          <a:p>
            <a:pPr lvl="1"/>
            <a:r>
              <a:rPr lang="en-US" dirty="0"/>
              <a:t>Web Application to Query in-Cloud Database</a:t>
            </a:r>
          </a:p>
          <a:p>
            <a:pPr lvl="1"/>
            <a:r>
              <a:rPr lang="en-US" dirty="0"/>
              <a:t>Web Application with Watson Personality Insights Service</a:t>
            </a:r>
          </a:p>
          <a:p>
            <a:pPr lvl="1"/>
            <a:r>
              <a:rPr lang="en-US" dirty="0"/>
              <a:t>In-cloud Data Analytics using Simple SQL and R Scripting</a:t>
            </a:r>
          </a:p>
          <a:p>
            <a:pPr marL="914400" lvl="2" indent="0">
              <a:buNone/>
            </a:pPr>
            <a:endParaRPr lang="en-US" dirty="0"/>
          </a:p>
          <a:p>
            <a:r>
              <a:rPr lang="en-US" dirty="0"/>
              <a:t>Summary</a:t>
            </a:r>
          </a:p>
          <a:p>
            <a:endParaRPr lang="en-US" dirty="0"/>
          </a:p>
        </p:txBody>
      </p:sp>
      <p:sp>
        <p:nvSpPr>
          <p:cNvPr id="4" name="Date Placeholder 3"/>
          <p:cNvSpPr>
            <a:spLocks noGrp="1"/>
          </p:cNvSpPr>
          <p:nvPr>
            <p:ph type="dt" sz="half" idx="10"/>
          </p:nvPr>
        </p:nvSpPr>
        <p:spPr/>
        <p:txBody>
          <a:bodyPr/>
          <a:lstStyle/>
          <a:p>
            <a:fld id="{2FDE1AA0-5A46-431B-8ABB-4545A0E90DC0}" type="datetime3">
              <a:rPr lang="en-US" smtClean="0"/>
              <a:t>23 July 2018</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6" name="Footer Placeholder 5"/>
          <p:cNvSpPr>
            <a:spLocks noGrp="1"/>
          </p:cNvSpPr>
          <p:nvPr>
            <p:ph type="ftr" sz="quarter" idx="11"/>
          </p:nvPr>
        </p:nvSpPr>
        <p:spPr/>
        <p:txBody>
          <a:bodyPr/>
          <a:lstStyle/>
          <a:p>
            <a:r>
              <a:rPr lang="fr-FR"/>
              <a:t>P02: IBM Cloud Services (PaaS, SaaS) - Lab</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additive="base">
                                        <p:cTn id="1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 calcmode="lin" valueType="num">
                                      <p:cBhvr additive="base">
                                        <p:cTn id="2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Db2 Setup</a:t>
            </a:r>
          </a:p>
        </p:txBody>
      </p:sp>
      <p:sp>
        <p:nvSpPr>
          <p:cNvPr id="4" name="Date Placeholder 3"/>
          <p:cNvSpPr>
            <a:spLocks noGrp="1"/>
          </p:cNvSpPr>
          <p:nvPr>
            <p:ph type="dt" sz="half" idx="10"/>
          </p:nvPr>
        </p:nvSpPr>
        <p:spPr/>
        <p:txBody>
          <a:bodyPr/>
          <a:lstStyle/>
          <a:p>
            <a:fld id="{DEA219AE-0495-4AAF-A814-7EFC5A3326CE}"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1329003"/>
            <a:ext cx="8381998" cy="477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086600" y="5715000"/>
            <a:ext cx="1905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97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Open Db2 Console</a:t>
            </a:r>
          </a:p>
        </p:txBody>
      </p:sp>
      <p:sp>
        <p:nvSpPr>
          <p:cNvPr id="4" name="Date Placeholder 3"/>
          <p:cNvSpPr>
            <a:spLocks noGrp="1"/>
          </p:cNvSpPr>
          <p:nvPr>
            <p:ph type="dt" sz="half" idx="10"/>
          </p:nvPr>
        </p:nvSpPr>
        <p:spPr/>
        <p:txBody>
          <a:bodyPr/>
          <a:lstStyle/>
          <a:p>
            <a:fld id="{896FEA8D-2BB9-450D-ABD3-3BF072035D2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1600200"/>
            <a:ext cx="6858000" cy="390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5075109" y="25908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316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Upload data</a:t>
            </a:r>
          </a:p>
        </p:txBody>
      </p:sp>
      <p:sp>
        <p:nvSpPr>
          <p:cNvPr id="4" name="Date Placeholder 3"/>
          <p:cNvSpPr>
            <a:spLocks noGrp="1"/>
          </p:cNvSpPr>
          <p:nvPr>
            <p:ph type="dt" sz="half" idx="10"/>
          </p:nvPr>
        </p:nvSpPr>
        <p:spPr/>
        <p:txBody>
          <a:bodyPr/>
          <a:lstStyle/>
          <a:p>
            <a:fld id="{E480B80E-D88F-413B-8EAC-DA350D91BA0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3" name="TextBox 2"/>
          <p:cNvSpPr txBox="1"/>
          <p:nvPr/>
        </p:nvSpPr>
        <p:spPr>
          <a:xfrm flipH="1">
            <a:off x="457199" y="1123821"/>
            <a:ext cx="8305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First download stats.csv data file from the course webpage, then upload to Db2</a:t>
            </a:r>
          </a:p>
        </p:txBody>
      </p:sp>
      <p:pic>
        <p:nvPicPr>
          <p:cNvPr id="9" name="Picture 8">
            <a:extLst>
              <a:ext uri="{FF2B5EF4-FFF2-40B4-BE49-F238E27FC236}">
                <a16:creationId xmlns:a16="http://schemas.microsoft.com/office/drawing/2014/main" id="{5FE5CA62-B653-4E27-B52A-820E19EFC6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711" r="13432" b="30769"/>
          <a:stretch/>
        </p:blipFill>
        <p:spPr>
          <a:xfrm>
            <a:off x="266699" y="2159524"/>
            <a:ext cx="4343400" cy="2560320"/>
          </a:xfrm>
          <a:prstGeom prst="rect">
            <a:avLst/>
          </a:prstGeom>
        </p:spPr>
      </p:pic>
      <p:pic>
        <p:nvPicPr>
          <p:cNvPr id="11" name="Picture 10">
            <a:extLst>
              <a:ext uri="{FF2B5EF4-FFF2-40B4-BE49-F238E27FC236}">
                <a16:creationId xmlns:a16="http://schemas.microsoft.com/office/drawing/2014/main" id="{DDE5B9D5-7C1A-4A9A-BE3C-A2EC4D3821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658" r="4287" b="30023"/>
          <a:stretch/>
        </p:blipFill>
        <p:spPr>
          <a:xfrm>
            <a:off x="4648200" y="2144379"/>
            <a:ext cx="4389120" cy="2569241"/>
          </a:xfrm>
          <a:prstGeom prst="rect">
            <a:avLst/>
          </a:prstGeom>
        </p:spPr>
      </p:pic>
      <p:sp>
        <p:nvSpPr>
          <p:cNvPr id="13" name="Oval 12">
            <a:extLst>
              <a:ext uri="{FF2B5EF4-FFF2-40B4-BE49-F238E27FC236}">
                <a16:creationId xmlns:a16="http://schemas.microsoft.com/office/drawing/2014/main" id="{76FCB79F-840B-445F-88C1-D1E9F429A970}"/>
              </a:ext>
            </a:extLst>
          </p:cNvPr>
          <p:cNvSpPr/>
          <p:nvPr/>
        </p:nvSpPr>
        <p:spPr>
          <a:xfrm>
            <a:off x="1676400" y="43434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21EC7A8-F3C2-4FD9-94A3-19DE3B342B4C}"/>
              </a:ext>
            </a:extLst>
          </p:cNvPr>
          <p:cNvSpPr/>
          <p:nvPr/>
        </p:nvSpPr>
        <p:spPr>
          <a:xfrm>
            <a:off x="6248400" y="38100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118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Select Scheme, </a:t>
            </a:r>
            <a:br>
              <a:rPr lang="en-US" dirty="0"/>
            </a:br>
            <a:r>
              <a:rPr lang="en-US" dirty="0"/>
              <a:t>Table Name and, Review Table</a:t>
            </a:r>
          </a:p>
        </p:txBody>
      </p:sp>
      <p:sp>
        <p:nvSpPr>
          <p:cNvPr id="4" name="Date Placeholder 3"/>
          <p:cNvSpPr>
            <a:spLocks noGrp="1"/>
          </p:cNvSpPr>
          <p:nvPr>
            <p:ph type="dt" sz="half" idx="10"/>
          </p:nvPr>
        </p:nvSpPr>
        <p:spPr/>
        <p:txBody>
          <a:bodyPr/>
          <a:lstStyle/>
          <a:p>
            <a:fld id="{30CC302B-CBC5-457D-B1DB-5B879EE5229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9" name="Picture 8">
            <a:extLst>
              <a:ext uri="{FF2B5EF4-FFF2-40B4-BE49-F238E27FC236}">
                <a16:creationId xmlns:a16="http://schemas.microsoft.com/office/drawing/2014/main" id="{5FE5CA62-B653-4E27-B52A-820E19EFC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99" y="2203395"/>
            <a:ext cx="4343400" cy="2472577"/>
          </a:xfrm>
          <a:prstGeom prst="rect">
            <a:avLst/>
          </a:prstGeom>
        </p:spPr>
      </p:pic>
      <p:pic>
        <p:nvPicPr>
          <p:cNvPr id="11" name="Picture 10">
            <a:extLst>
              <a:ext uri="{FF2B5EF4-FFF2-40B4-BE49-F238E27FC236}">
                <a16:creationId xmlns:a16="http://schemas.microsoft.com/office/drawing/2014/main" id="{DDE5B9D5-7C1A-4A9A-BE3C-A2EC4D3821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2179697"/>
            <a:ext cx="4389120" cy="2498604"/>
          </a:xfrm>
          <a:prstGeom prst="rect">
            <a:avLst/>
          </a:prstGeom>
        </p:spPr>
      </p:pic>
      <p:sp>
        <p:nvSpPr>
          <p:cNvPr id="13" name="Oval 12">
            <a:extLst>
              <a:ext uri="{FF2B5EF4-FFF2-40B4-BE49-F238E27FC236}">
                <a16:creationId xmlns:a16="http://schemas.microsoft.com/office/drawing/2014/main" id="{76FCB79F-840B-445F-88C1-D1E9F429A970}"/>
              </a:ext>
            </a:extLst>
          </p:cNvPr>
          <p:cNvSpPr/>
          <p:nvPr/>
        </p:nvSpPr>
        <p:spPr>
          <a:xfrm>
            <a:off x="202096" y="3124199"/>
            <a:ext cx="636104" cy="152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21EC7A8-F3C2-4FD9-94A3-19DE3B342B4C}"/>
              </a:ext>
            </a:extLst>
          </p:cNvPr>
          <p:cNvSpPr/>
          <p:nvPr/>
        </p:nvSpPr>
        <p:spPr>
          <a:xfrm>
            <a:off x="5943600" y="28194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6B22BF-3142-44CB-8E2F-7BFE49DF00AA}"/>
              </a:ext>
            </a:extLst>
          </p:cNvPr>
          <p:cNvSpPr txBox="1"/>
          <p:nvPr/>
        </p:nvSpPr>
        <p:spPr>
          <a:xfrm>
            <a:off x="381000" y="1371600"/>
            <a:ext cx="8382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table “STATS”</a:t>
            </a:r>
          </a:p>
        </p:txBody>
      </p:sp>
      <p:sp>
        <p:nvSpPr>
          <p:cNvPr id="3" name="TextBox 2">
            <a:extLst>
              <a:ext uri="{FF2B5EF4-FFF2-40B4-BE49-F238E27FC236}">
                <a16:creationId xmlns:a16="http://schemas.microsoft.com/office/drawing/2014/main" id="{2F2A58BE-5AD1-428C-A54C-C54CA6E52545}"/>
              </a:ext>
            </a:extLst>
          </p:cNvPr>
          <p:cNvSpPr txBox="1"/>
          <p:nvPr/>
        </p:nvSpPr>
        <p:spPr>
          <a:xfrm>
            <a:off x="381000" y="5029200"/>
            <a:ext cx="7696200" cy="646331"/>
          </a:xfrm>
          <a:prstGeom prst="rect">
            <a:avLst/>
          </a:prstGeom>
          <a:noFill/>
        </p:spPr>
        <p:txBody>
          <a:bodyPr wrap="square" rtlCol="0">
            <a:spAutoFit/>
          </a:bodyPr>
          <a:lstStyle/>
          <a:p>
            <a:r>
              <a:rPr lang="en-US" dirty="0"/>
              <a:t>To connect database with another app, we need to note the “scheme” and the “tables” name. </a:t>
            </a:r>
          </a:p>
        </p:txBody>
      </p:sp>
    </p:spTree>
    <p:extLst>
      <p:ext uri="{BB962C8B-B14F-4D97-AF65-F5344CB8AC3E}">
        <p14:creationId xmlns:p14="http://schemas.microsoft.com/office/powerpoint/2010/main" val="422446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Select Scheme and Table Name</a:t>
            </a:r>
          </a:p>
        </p:txBody>
      </p:sp>
      <p:sp>
        <p:nvSpPr>
          <p:cNvPr id="3" name="Content Placeholder 2"/>
          <p:cNvSpPr>
            <a:spLocks noGrp="1"/>
          </p:cNvSpPr>
          <p:nvPr>
            <p:ph idx="1"/>
          </p:nvPr>
        </p:nvSpPr>
        <p:spPr/>
        <p:txBody>
          <a:bodyPr/>
          <a:lstStyle/>
          <a:p>
            <a:r>
              <a:rPr lang="en-US" dirty="0"/>
              <a:t>Preview </a:t>
            </a:r>
          </a:p>
          <a:p>
            <a:pPr lvl="1"/>
            <a:r>
              <a:rPr lang="en-US" dirty="0"/>
              <a:t>You can change the column names if necessary</a:t>
            </a:r>
          </a:p>
          <a:p>
            <a:pPr marL="457200" lvl="1" indent="0">
              <a:buNone/>
            </a:pPr>
            <a:endParaRPr lang="en-US" dirty="0"/>
          </a:p>
          <a:p>
            <a:r>
              <a:rPr lang="en-US" dirty="0"/>
              <a:t>Review settings </a:t>
            </a:r>
          </a:p>
          <a:p>
            <a:pPr marL="0" indent="0">
              <a:buNone/>
            </a:pPr>
            <a:endParaRPr lang="en-US" dirty="0"/>
          </a:p>
          <a:p>
            <a:r>
              <a:rPr lang="en-US" dirty="0"/>
              <a:t>Click Begin Load</a:t>
            </a:r>
          </a:p>
          <a:p>
            <a:endParaRPr lang="en-US" dirty="0"/>
          </a:p>
          <a:p>
            <a:endParaRPr lang="en-US" dirty="0"/>
          </a:p>
          <a:p>
            <a:pPr marL="457200" lvl="1" indent="0">
              <a:buNone/>
            </a:pPr>
            <a:endParaRPr lang="en-US" dirty="0"/>
          </a:p>
        </p:txBody>
      </p:sp>
      <p:sp>
        <p:nvSpPr>
          <p:cNvPr id="4" name="Date Placeholder 3"/>
          <p:cNvSpPr>
            <a:spLocks noGrp="1"/>
          </p:cNvSpPr>
          <p:nvPr>
            <p:ph type="dt" sz="half" idx="10"/>
          </p:nvPr>
        </p:nvSpPr>
        <p:spPr/>
        <p:txBody>
          <a:bodyPr/>
          <a:lstStyle/>
          <a:p>
            <a:fld id="{11C0A226-6CE7-4BDE-90F2-746F85949CC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Picture 7">
            <a:extLst>
              <a:ext uri="{FF2B5EF4-FFF2-40B4-BE49-F238E27FC236}">
                <a16:creationId xmlns:a16="http://schemas.microsoft.com/office/drawing/2014/main" id="{541329FC-D224-46C6-845F-F0C38A9FB0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9594" y="2590800"/>
            <a:ext cx="6044405" cy="3440912"/>
          </a:xfrm>
          <a:prstGeom prst="rect">
            <a:avLst/>
          </a:prstGeom>
        </p:spPr>
      </p:pic>
      <p:sp>
        <p:nvSpPr>
          <p:cNvPr id="9" name="Oval 8">
            <a:extLst>
              <a:ext uri="{FF2B5EF4-FFF2-40B4-BE49-F238E27FC236}">
                <a16:creationId xmlns:a16="http://schemas.microsoft.com/office/drawing/2014/main" id="{72501F62-B66C-435A-B8FC-BC67B1E03509}"/>
              </a:ext>
            </a:extLst>
          </p:cNvPr>
          <p:cNvSpPr/>
          <p:nvPr/>
        </p:nvSpPr>
        <p:spPr>
          <a:xfrm>
            <a:off x="4114800" y="3211760"/>
            <a:ext cx="609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6A30858-05D9-4236-9E9D-36C44908ED68}"/>
              </a:ext>
            </a:extLst>
          </p:cNvPr>
          <p:cNvCxnSpPr>
            <a:cxnSpLocks/>
            <a:endCxn id="9" idx="4"/>
          </p:cNvCxnSpPr>
          <p:nvPr/>
        </p:nvCxnSpPr>
        <p:spPr>
          <a:xfrm flipV="1">
            <a:off x="1371600" y="3440360"/>
            <a:ext cx="3048000" cy="1284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8DB248-6168-466E-9E08-349A94A84C70}"/>
              </a:ext>
            </a:extLst>
          </p:cNvPr>
          <p:cNvSpPr txBox="1"/>
          <p:nvPr/>
        </p:nvSpPr>
        <p:spPr>
          <a:xfrm>
            <a:off x="144517" y="4629834"/>
            <a:ext cx="2650277" cy="646331"/>
          </a:xfrm>
          <a:prstGeom prst="rect">
            <a:avLst/>
          </a:prstGeom>
          <a:noFill/>
        </p:spPr>
        <p:txBody>
          <a:bodyPr wrap="none" rtlCol="0">
            <a:spAutoFit/>
          </a:bodyPr>
          <a:lstStyle/>
          <a:p>
            <a:r>
              <a:rPr lang="en-US" dirty="0">
                <a:solidFill>
                  <a:srgbClr val="FF0000"/>
                </a:solidFill>
              </a:rPr>
              <a:t>Note the table name.</a:t>
            </a:r>
            <a:br>
              <a:rPr lang="en-US" dirty="0">
                <a:solidFill>
                  <a:srgbClr val="FF0000"/>
                </a:solidFill>
              </a:rPr>
            </a:br>
            <a:r>
              <a:rPr lang="en-US" dirty="0">
                <a:solidFill>
                  <a:srgbClr val="FF0000"/>
                </a:solidFill>
              </a:rPr>
              <a:t>We need this in next steps</a:t>
            </a:r>
          </a:p>
        </p:txBody>
      </p:sp>
    </p:spTree>
    <p:extLst>
      <p:ext uri="{BB962C8B-B14F-4D97-AF65-F5344CB8AC3E}">
        <p14:creationId xmlns:p14="http://schemas.microsoft.com/office/powerpoint/2010/main" val="91109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5:  Select Cloud Foundry Node.js </a:t>
            </a:r>
          </a:p>
        </p:txBody>
      </p:sp>
      <p:sp>
        <p:nvSpPr>
          <p:cNvPr id="4" name="Date Placeholder 3"/>
          <p:cNvSpPr>
            <a:spLocks noGrp="1"/>
          </p:cNvSpPr>
          <p:nvPr>
            <p:ph type="dt" sz="half" idx="10"/>
          </p:nvPr>
        </p:nvSpPr>
        <p:spPr/>
        <p:txBody>
          <a:bodyPr/>
          <a:lstStyle/>
          <a:p>
            <a:fld id="{20C008D5-C398-4744-A31D-36B17BEB208E}"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452478"/>
            <a:ext cx="8229598" cy="4684882"/>
          </a:xfrm>
        </p:spPr>
      </p:pic>
      <p:sp>
        <p:nvSpPr>
          <p:cNvPr id="10" name="TextBox 9"/>
          <p:cNvSpPr txBox="1"/>
          <p:nvPr/>
        </p:nvSpPr>
        <p:spPr>
          <a:xfrm flipH="1">
            <a:off x="457200" y="9906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Go back to catalog and select SDK for Node.js under </a:t>
            </a:r>
            <a:r>
              <a:rPr lang="en-US" dirty="0" err="1"/>
              <a:t>CloudFoundry</a:t>
            </a:r>
            <a:r>
              <a:rPr lang="en-US" dirty="0"/>
              <a:t> apps</a:t>
            </a:r>
          </a:p>
        </p:txBody>
      </p:sp>
      <p:sp>
        <p:nvSpPr>
          <p:cNvPr id="8" name="Oval 7"/>
          <p:cNvSpPr/>
          <p:nvPr/>
        </p:nvSpPr>
        <p:spPr>
          <a:xfrm>
            <a:off x="3962400" y="2514600"/>
            <a:ext cx="1981200" cy="6096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734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6:  Provide required app details </a:t>
            </a:r>
          </a:p>
        </p:txBody>
      </p:sp>
      <p:sp>
        <p:nvSpPr>
          <p:cNvPr id="4" name="Date Placeholder 3"/>
          <p:cNvSpPr>
            <a:spLocks noGrp="1"/>
          </p:cNvSpPr>
          <p:nvPr>
            <p:ph type="dt" sz="half" idx="10"/>
          </p:nvPr>
        </p:nvSpPr>
        <p:spPr/>
        <p:txBody>
          <a:bodyPr/>
          <a:lstStyle/>
          <a:p>
            <a:fld id="{935D596D-A464-4D59-80BD-94DB2089217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39787"/>
            <a:ext cx="8229598" cy="4684881"/>
          </a:xfrm>
        </p:spPr>
      </p:pic>
      <p:sp>
        <p:nvSpPr>
          <p:cNvPr id="10" name="TextBox 9"/>
          <p:cNvSpPr txBox="1"/>
          <p:nvPr/>
        </p:nvSpPr>
        <p:spPr>
          <a:xfrm flipH="1">
            <a:off x="2079171" y="838773"/>
            <a:ext cx="3962400" cy="646331"/>
          </a:xfrm>
          <a:prstGeom prst="rect">
            <a:avLst/>
          </a:prstGeom>
          <a:noFill/>
        </p:spPr>
        <p:txBody>
          <a:bodyPr wrap="square" rtlCol="0">
            <a:spAutoFit/>
          </a:bodyPr>
          <a:lstStyle/>
          <a:p>
            <a:r>
              <a:rPr lang="en-US" dirty="0">
                <a:solidFill>
                  <a:srgbClr val="FF0000"/>
                </a:solidFill>
              </a:rPr>
              <a:t>Use a unique app name and hostname.</a:t>
            </a:r>
            <a:br>
              <a:rPr lang="en-US" dirty="0">
                <a:solidFill>
                  <a:srgbClr val="FF0000"/>
                </a:solidFill>
              </a:rPr>
            </a:br>
            <a:r>
              <a:rPr lang="en-US" dirty="0">
                <a:solidFill>
                  <a:srgbClr val="FF0000"/>
                </a:solidFill>
              </a:rPr>
              <a:t>I use my NUSNET id.</a:t>
            </a:r>
          </a:p>
        </p:txBody>
      </p:sp>
      <p:sp>
        <p:nvSpPr>
          <p:cNvPr id="3" name="Oval 2"/>
          <p:cNvSpPr/>
          <p:nvPr/>
        </p:nvSpPr>
        <p:spPr>
          <a:xfrm>
            <a:off x="3048000" y="2701080"/>
            <a:ext cx="609600" cy="1945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 name="Straight Arrow Connector 7"/>
          <p:cNvCxnSpPr>
            <a:cxnSpLocks/>
            <a:stCxn id="10" idx="2"/>
          </p:cNvCxnSpPr>
          <p:nvPr/>
        </p:nvCxnSpPr>
        <p:spPr>
          <a:xfrm flipH="1">
            <a:off x="3581400" y="1485104"/>
            <a:ext cx="478971" cy="1215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7012FD6-4A08-4CA9-AB78-1E46514E1433}"/>
              </a:ext>
            </a:extLst>
          </p:cNvPr>
          <p:cNvSpPr/>
          <p:nvPr/>
        </p:nvSpPr>
        <p:spPr>
          <a:xfrm>
            <a:off x="3048000" y="3124200"/>
            <a:ext cx="609600" cy="1945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5BD2D9-F974-4719-B36C-34A0846A6198}"/>
              </a:ext>
            </a:extLst>
          </p:cNvPr>
          <p:cNvCxnSpPr>
            <a:cxnSpLocks/>
            <a:endCxn id="11" idx="6"/>
          </p:cNvCxnSpPr>
          <p:nvPr/>
        </p:nvCxnSpPr>
        <p:spPr>
          <a:xfrm flipH="1">
            <a:off x="3657600" y="1485104"/>
            <a:ext cx="402772" cy="1736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681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8">
            <a:extLst>
              <a:ext uri="{FF2B5EF4-FFF2-40B4-BE49-F238E27FC236}">
                <a16:creationId xmlns:a16="http://schemas.microsoft.com/office/drawing/2014/main" id="{B729DAAE-1931-4ED6-8FC8-E38CA3CDD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30" y="1524000"/>
            <a:ext cx="8152539" cy="4641014"/>
          </a:xfrm>
          <a:prstGeom prst="rect">
            <a:avLst/>
          </a:prstGeom>
        </p:spPr>
      </p:pic>
      <p:sp>
        <p:nvSpPr>
          <p:cNvPr id="2" name="Title 1"/>
          <p:cNvSpPr>
            <a:spLocks noGrp="1"/>
          </p:cNvSpPr>
          <p:nvPr>
            <p:ph type="title"/>
          </p:nvPr>
        </p:nvSpPr>
        <p:spPr>
          <a:xfrm>
            <a:off x="457200" y="0"/>
            <a:ext cx="8229600" cy="1143000"/>
          </a:xfrm>
        </p:spPr>
        <p:txBody>
          <a:bodyPr/>
          <a:lstStyle/>
          <a:p>
            <a:r>
              <a:rPr lang="en-US" dirty="0"/>
              <a:t>Step 7 :  Install Bluemix CLI</a:t>
            </a:r>
          </a:p>
        </p:txBody>
      </p:sp>
      <p:sp>
        <p:nvSpPr>
          <p:cNvPr id="4" name="Date Placeholder 3"/>
          <p:cNvSpPr>
            <a:spLocks noGrp="1"/>
          </p:cNvSpPr>
          <p:nvPr>
            <p:ph type="dt" sz="half" idx="10"/>
          </p:nvPr>
        </p:nvSpPr>
        <p:spPr/>
        <p:txBody>
          <a:bodyPr/>
          <a:lstStyle/>
          <a:p>
            <a:fld id="{55914594-6CCE-404C-B3E3-3BEA187021A8}"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3" name="Oval 2"/>
          <p:cNvSpPr/>
          <p:nvPr/>
        </p:nvSpPr>
        <p:spPr>
          <a:xfrm>
            <a:off x="1828800" y="3733800"/>
            <a:ext cx="1752600" cy="2286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803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7 :  Install Bluemix CLI</a:t>
            </a:r>
          </a:p>
        </p:txBody>
      </p:sp>
      <p:sp>
        <p:nvSpPr>
          <p:cNvPr id="4" name="Date Placeholder 3"/>
          <p:cNvSpPr>
            <a:spLocks noGrp="1"/>
          </p:cNvSpPr>
          <p:nvPr>
            <p:ph type="dt" sz="half" idx="10"/>
          </p:nvPr>
        </p:nvSpPr>
        <p:spPr/>
        <p:txBody>
          <a:bodyPr/>
          <a:lstStyle/>
          <a:p>
            <a:fld id="{A8528856-2DDA-44CB-8AE9-09248C5F0D85}"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315" y="1580537"/>
            <a:ext cx="7919369" cy="4508276"/>
          </a:xfrm>
        </p:spPr>
      </p:pic>
      <p:sp>
        <p:nvSpPr>
          <p:cNvPr id="3" name="Oval 2"/>
          <p:cNvSpPr/>
          <p:nvPr/>
        </p:nvSpPr>
        <p:spPr>
          <a:xfrm>
            <a:off x="1828800" y="3733800"/>
            <a:ext cx="2362200" cy="3810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605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7 :  Install Bluemix CLI</a:t>
            </a:r>
          </a:p>
        </p:txBody>
      </p:sp>
      <p:sp>
        <p:nvSpPr>
          <p:cNvPr id="4" name="Date Placeholder 3"/>
          <p:cNvSpPr>
            <a:spLocks noGrp="1"/>
          </p:cNvSpPr>
          <p:nvPr>
            <p:ph type="dt" sz="half" idx="10"/>
          </p:nvPr>
        </p:nvSpPr>
        <p:spPr/>
        <p:txBody>
          <a:bodyPr/>
          <a:lstStyle/>
          <a:p>
            <a:fld id="{ADAF2F5F-D5F9-4C3F-BBA7-465C346E7145}"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6631" y="1580537"/>
            <a:ext cx="5650737" cy="4508276"/>
          </a:xfrm>
        </p:spPr>
      </p:pic>
      <p:sp>
        <p:nvSpPr>
          <p:cNvPr id="7" name="TextBox 6">
            <a:extLst>
              <a:ext uri="{FF2B5EF4-FFF2-40B4-BE49-F238E27FC236}">
                <a16:creationId xmlns:a16="http://schemas.microsoft.com/office/drawing/2014/main" id="{362E3AD5-F5B4-464F-A7EA-B23B5E5173CB}"/>
              </a:ext>
            </a:extLst>
          </p:cNvPr>
          <p:cNvSpPr txBox="1"/>
          <p:nvPr/>
        </p:nvSpPr>
        <p:spPr>
          <a:xfrm>
            <a:off x="533400" y="1021081"/>
            <a:ext cx="8305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Open command line and enter ‘</a:t>
            </a:r>
            <a:r>
              <a:rPr lang="en-US" dirty="0" err="1"/>
              <a:t>bluemix</a:t>
            </a:r>
            <a:r>
              <a:rPr lang="en-US" dirty="0"/>
              <a:t>’ and see if installation is a success. (as below) </a:t>
            </a:r>
          </a:p>
        </p:txBody>
      </p:sp>
    </p:spTree>
    <p:extLst>
      <p:ext uri="{BB962C8B-B14F-4D97-AF65-F5344CB8AC3E}">
        <p14:creationId xmlns:p14="http://schemas.microsoft.com/office/powerpoint/2010/main" val="132012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Objective</a:t>
            </a:r>
          </a:p>
        </p:txBody>
      </p:sp>
      <p:sp>
        <p:nvSpPr>
          <p:cNvPr id="3" name="Content Placeholder 2"/>
          <p:cNvSpPr>
            <a:spLocks noGrp="1"/>
          </p:cNvSpPr>
          <p:nvPr>
            <p:ph idx="1"/>
          </p:nvPr>
        </p:nvSpPr>
        <p:spPr>
          <a:xfrm>
            <a:off x="457200" y="1143000"/>
            <a:ext cx="8153400" cy="5014913"/>
          </a:xfrm>
        </p:spPr>
        <p:txBody>
          <a:bodyPr>
            <a:normAutofit fontScale="92500" lnSpcReduction="20000"/>
          </a:bodyPr>
          <a:lstStyle/>
          <a:p>
            <a:pPr algn="just"/>
            <a:r>
              <a:rPr lang="en-US" dirty="0"/>
              <a:t>develop a simple SaaS application using IBM Bluemix PaaS and SaaS services</a:t>
            </a:r>
          </a:p>
          <a:p>
            <a:pPr algn="just"/>
            <a:endParaRPr lang="en-US" dirty="0"/>
          </a:p>
          <a:p>
            <a:pPr algn="just"/>
            <a:r>
              <a:rPr lang="en-US" dirty="0"/>
              <a:t>Example 1: A web server application for querying an in-cloud database</a:t>
            </a:r>
          </a:p>
          <a:p>
            <a:pPr lvl="1" algn="just"/>
            <a:r>
              <a:rPr lang="en-US" dirty="0"/>
              <a:t>setting up an in-cloud database SaaS (Db2) and load data from the local computer </a:t>
            </a:r>
          </a:p>
          <a:p>
            <a:pPr lvl="1" algn="just"/>
            <a:r>
              <a:rPr lang="en-US" dirty="0"/>
              <a:t>develop a simple SaaS web server application (using Node.js boilerplate PaaS) and linking with the in-cloud database SaaS</a:t>
            </a:r>
          </a:p>
          <a:p>
            <a:pPr marL="857250" lvl="1" indent="-457200" algn="just">
              <a:buFont typeface="+mj-lt"/>
              <a:buAutoNum type="arabicPeriod"/>
            </a:pPr>
            <a:endParaRPr lang="en-US" dirty="0"/>
          </a:p>
          <a:p>
            <a:pPr algn="just"/>
            <a:r>
              <a:rPr lang="en-US" dirty="0"/>
              <a:t>Example 2: A web server application for generating personality insights using cognitive analysis SaaS</a:t>
            </a:r>
          </a:p>
          <a:p>
            <a:pPr lvl="1" algn="just"/>
            <a:r>
              <a:rPr lang="en-US" dirty="0"/>
              <a:t>perform cognitive analysis using Watson service from a Node.js web server application and retrieve results</a:t>
            </a:r>
          </a:p>
          <a:p>
            <a:pPr lvl="1" algn="just"/>
            <a:endParaRPr lang="en-US" dirty="0"/>
          </a:p>
          <a:p>
            <a:pPr algn="just"/>
            <a:r>
              <a:rPr lang="en-US" dirty="0"/>
              <a:t>Example 3: Using SaaS services for data analytics on cloud</a:t>
            </a:r>
          </a:p>
          <a:p>
            <a:pPr lvl="1" algn="just"/>
            <a:r>
              <a:rPr lang="en-US" dirty="0"/>
              <a:t>use IBM Db2 Data Warehousing and DSX SaaS services for in-cloud data analytics with SQL and R scripting languages</a:t>
            </a:r>
          </a:p>
          <a:p>
            <a:pPr marL="0" indent="0" algn="just">
              <a:buNone/>
            </a:pPr>
            <a:endParaRPr lang="en-US" dirty="0"/>
          </a:p>
        </p:txBody>
      </p:sp>
      <p:sp>
        <p:nvSpPr>
          <p:cNvPr id="4" name="Date Placeholder 3"/>
          <p:cNvSpPr>
            <a:spLocks noGrp="1"/>
          </p:cNvSpPr>
          <p:nvPr>
            <p:ph type="dt" sz="half" idx="10"/>
          </p:nvPr>
        </p:nvSpPr>
        <p:spPr/>
        <p:txBody>
          <a:bodyPr/>
          <a:lstStyle/>
          <a:p>
            <a:fld id="{36A73F79-F155-447E-B170-0365B5F2AC9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0963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2: Install CLI</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3429000"/>
          </a:xfrm>
        </p:spPr>
        <p:txBody>
          <a:bodyPr>
            <a:normAutofit fontScale="92500" lnSpcReduction="20000"/>
          </a:bodyPr>
          <a:lstStyle/>
          <a:p>
            <a:r>
              <a:rPr lang="en-US" dirty="0"/>
              <a:t>Did you successfully install Bluemix CLI?</a:t>
            </a:r>
          </a:p>
          <a:p>
            <a:endParaRPr lang="en-US" dirty="0"/>
          </a:p>
          <a:p>
            <a:r>
              <a:rPr lang="en-US" dirty="0"/>
              <a:t>Bluemix CLI implements Cloud Foundry services.</a:t>
            </a:r>
          </a:p>
          <a:p>
            <a:endParaRPr lang="en-US" dirty="0"/>
          </a:p>
          <a:p>
            <a:r>
              <a:rPr lang="en-US" dirty="0"/>
              <a:t>Let’s wait until everyone is done!</a:t>
            </a:r>
          </a:p>
          <a:p>
            <a:endParaRPr lang="en-US" dirty="0"/>
          </a:p>
          <a:p>
            <a:r>
              <a:rPr lang="en-US" dirty="0"/>
              <a:t>In the meantime:</a:t>
            </a:r>
          </a:p>
          <a:p>
            <a:pPr lvl="1"/>
            <a:r>
              <a:rPr lang="en-US" dirty="0"/>
              <a:t>Read more about cloud foundry at: </a:t>
            </a:r>
            <a:r>
              <a:rPr lang="en-US" dirty="0">
                <a:hlinkClick r:id="rId2"/>
              </a:rPr>
              <a:t>http://searchcloudcomputing.techtarget.com/definition/Cloud-Foundry</a:t>
            </a:r>
            <a:endParaRPr lang="en-US" dirty="0"/>
          </a:p>
          <a:p>
            <a:pPr marL="457200" lvl="1" indent="0">
              <a:buNone/>
            </a:pPr>
            <a:endParaRPr lang="en-US" dirty="0"/>
          </a:p>
          <a:p>
            <a:pPr marL="457200" lvl="1" indent="0">
              <a:buNone/>
            </a:pPr>
            <a:r>
              <a:rPr lang="en-US" dirty="0"/>
              <a:t>	</a:t>
            </a:r>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CD5DFC31-B095-482B-BA4F-B8D3BBDBA10F}"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135511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D087-859C-4B4C-86FA-F38306294685}"/>
              </a:ext>
            </a:extLst>
          </p:cNvPr>
          <p:cNvSpPr>
            <a:spLocks noGrp="1"/>
          </p:cNvSpPr>
          <p:nvPr>
            <p:ph type="title"/>
          </p:nvPr>
        </p:nvSpPr>
        <p:spPr/>
        <p:txBody>
          <a:bodyPr/>
          <a:lstStyle/>
          <a:p>
            <a:r>
              <a:rPr lang="en-US" dirty="0"/>
              <a:t>Step 8: Connect the web app to Db2 database</a:t>
            </a:r>
          </a:p>
        </p:txBody>
      </p:sp>
      <p:pic>
        <p:nvPicPr>
          <p:cNvPr id="8" name="Content Placeholder 7" descr="A screenshot of a computer screen&#10;&#10;Description generated with very high confidence">
            <a:extLst>
              <a:ext uri="{FF2B5EF4-FFF2-40B4-BE49-F238E27FC236}">
                <a16:creationId xmlns:a16="http://schemas.microsoft.com/office/drawing/2014/main" id="{555A595C-8A71-4671-82C6-55047F2AA4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44638"/>
            <a:ext cx="8229600" cy="4500562"/>
          </a:xfrm>
        </p:spPr>
      </p:pic>
      <p:sp>
        <p:nvSpPr>
          <p:cNvPr id="4" name="Date Placeholder 3">
            <a:extLst>
              <a:ext uri="{FF2B5EF4-FFF2-40B4-BE49-F238E27FC236}">
                <a16:creationId xmlns:a16="http://schemas.microsoft.com/office/drawing/2014/main" id="{5AE96561-D298-49A5-82C7-8927E2AA4A4F}"/>
              </a:ext>
            </a:extLst>
          </p:cNvPr>
          <p:cNvSpPr>
            <a:spLocks noGrp="1"/>
          </p:cNvSpPr>
          <p:nvPr>
            <p:ph type="dt" sz="half" idx="10"/>
          </p:nvPr>
        </p:nvSpPr>
        <p:spPr/>
        <p:txBody>
          <a:bodyPr/>
          <a:lstStyle/>
          <a:p>
            <a:fld id="{E6DCF638-772D-4BCF-83E0-0C5FEEB1C8A2}" type="datetime3">
              <a:rPr lang="en-US" smtClean="0"/>
              <a:t>23 July 2018</a:t>
            </a:fld>
            <a:endParaRPr lang="en-US"/>
          </a:p>
        </p:txBody>
      </p:sp>
      <p:sp>
        <p:nvSpPr>
          <p:cNvPr id="5" name="Footer Placeholder 4">
            <a:extLst>
              <a:ext uri="{FF2B5EF4-FFF2-40B4-BE49-F238E27FC236}">
                <a16:creationId xmlns:a16="http://schemas.microsoft.com/office/drawing/2014/main" id="{A53390B5-2EBF-47BE-8DE6-41678055BC8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DE7DE1D3-BC67-4F52-AEAF-7D0798547531}"/>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9" name="Oval 8">
            <a:extLst>
              <a:ext uri="{FF2B5EF4-FFF2-40B4-BE49-F238E27FC236}">
                <a16:creationId xmlns:a16="http://schemas.microsoft.com/office/drawing/2014/main" id="{21716047-C998-4F2B-A9E9-372F5B920250}"/>
              </a:ext>
            </a:extLst>
          </p:cNvPr>
          <p:cNvSpPr/>
          <p:nvPr/>
        </p:nvSpPr>
        <p:spPr>
          <a:xfrm>
            <a:off x="381000" y="2819400"/>
            <a:ext cx="685800" cy="2286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490CA1-3C72-4EDB-83C6-F0A7434BAA65}"/>
              </a:ext>
            </a:extLst>
          </p:cNvPr>
          <p:cNvSpPr/>
          <p:nvPr/>
        </p:nvSpPr>
        <p:spPr>
          <a:xfrm>
            <a:off x="7467600" y="3276600"/>
            <a:ext cx="1447800" cy="3429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221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71EE-828B-4CC1-9D65-40FD42DD74BE}"/>
              </a:ext>
            </a:extLst>
          </p:cNvPr>
          <p:cNvSpPr>
            <a:spLocks noGrp="1"/>
          </p:cNvSpPr>
          <p:nvPr>
            <p:ph type="title"/>
          </p:nvPr>
        </p:nvSpPr>
        <p:spPr/>
        <p:txBody>
          <a:bodyPr/>
          <a:lstStyle/>
          <a:p>
            <a:r>
              <a:rPr lang="en-US" dirty="0"/>
              <a:t>Step 8: Note the environment variables</a:t>
            </a:r>
          </a:p>
        </p:txBody>
      </p:sp>
      <p:pic>
        <p:nvPicPr>
          <p:cNvPr id="8" name="Content Placeholder 7" descr="A screenshot of a computer screen&#10;&#10;Description generated with very high confidence">
            <a:extLst>
              <a:ext uri="{FF2B5EF4-FFF2-40B4-BE49-F238E27FC236}">
                <a16:creationId xmlns:a16="http://schemas.microsoft.com/office/drawing/2014/main" id="{BE9672E9-0C61-4707-8A75-24B8A23241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8229600" cy="4500562"/>
          </a:xfrm>
        </p:spPr>
      </p:pic>
      <p:sp>
        <p:nvSpPr>
          <p:cNvPr id="4" name="Date Placeholder 3">
            <a:extLst>
              <a:ext uri="{FF2B5EF4-FFF2-40B4-BE49-F238E27FC236}">
                <a16:creationId xmlns:a16="http://schemas.microsoft.com/office/drawing/2014/main" id="{8B040BF9-A9EE-4A73-9931-A419B7BA6E82}"/>
              </a:ext>
            </a:extLst>
          </p:cNvPr>
          <p:cNvSpPr>
            <a:spLocks noGrp="1"/>
          </p:cNvSpPr>
          <p:nvPr>
            <p:ph type="dt" sz="half" idx="10"/>
          </p:nvPr>
        </p:nvSpPr>
        <p:spPr/>
        <p:txBody>
          <a:bodyPr/>
          <a:lstStyle/>
          <a:p>
            <a:fld id="{88180F92-B0CD-46F9-B389-7CE824EBC495}" type="datetime3">
              <a:rPr lang="en-US" smtClean="0"/>
              <a:t>23 July 2018</a:t>
            </a:fld>
            <a:endParaRPr lang="en-US"/>
          </a:p>
        </p:txBody>
      </p:sp>
      <p:sp>
        <p:nvSpPr>
          <p:cNvPr id="5" name="Footer Placeholder 4">
            <a:extLst>
              <a:ext uri="{FF2B5EF4-FFF2-40B4-BE49-F238E27FC236}">
                <a16:creationId xmlns:a16="http://schemas.microsoft.com/office/drawing/2014/main" id="{C1C951AA-B175-4B7C-9E99-5BDF5F71F08A}"/>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8889A076-2E37-40AB-80FE-F608B0177314}"/>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9" name="Oval 8">
            <a:extLst>
              <a:ext uri="{FF2B5EF4-FFF2-40B4-BE49-F238E27FC236}">
                <a16:creationId xmlns:a16="http://schemas.microsoft.com/office/drawing/2014/main" id="{27C38C7C-276A-455E-9A94-9AE217AB9FA2}"/>
              </a:ext>
            </a:extLst>
          </p:cNvPr>
          <p:cNvSpPr/>
          <p:nvPr/>
        </p:nvSpPr>
        <p:spPr>
          <a:xfrm>
            <a:off x="381000" y="2743200"/>
            <a:ext cx="685800" cy="2286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13C542-FEB3-4582-8C29-1A271465E0E8}"/>
              </a:ext>
            </a:extLst>
          </p:cNvPr>
          <p:cNvSpPr/>
          <p:nvPr/>
        </p:nvSpPr>
        <p:spPr>
          <a:xfrm>
            <a:off x="1866900" y="3429000"/>
            <a:ext cx="5829300" cy="22860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FA2F81-2F34-47F2-B517-27ED41B815F1}"/>
              </a:ext>
            </a:extLst>
          </p:cNvPr>
          <p:cNvSpPr txBox="1"/>
          <p:nvPr/>
        </p:nvSpPr>
        <p:spPr>
          <a:xfrm>
            <a:off x="381000" y="1066800"/>
            <a:ext cx="8229600" cy="646331"/>
          </a:xfrm>
          <a:prstGeom prst="rect">
            <a:avLst/>
          </a:prstGeom>
          <a:noFill/>
        </p:spPr>
        <p:txBody>
          <a:bodyPr wrap="square" rtlCol="0">
            <a:spAutoFit/>
          </a:bodyPr>
          <a:lstStyle/>
          <a:p>
            <a:r>
              <a:rPr lang="en-US" dirty="0"/>
              <a:t>Under runtime tab, you can see VCAP_SERVICES environment variables. This information is needed for external connections.</a:t>
            </a:r>
          </a:p>
        </p:txBody>
      </p:sp>
    </p:spTree>
    <p:extLst>
      <p:ext uri="{BB962C8B-B14F-4D97-AF65-F5344CB8AC3E}">
        <p14:creationId xmlns:p14="http://schemas.microsoft.com/office/powerpoint/2010/main" val="4278772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Step 9:  Download Node.js content files</a:t>
            </a:r>
          </a:p>
        </p:txBody>
      </p:sp>
      <p:sp>
        <p:nvSpPr>
          <p:cNvPr id="4" name="Date Placeholder 3"/>
          <p:cNvSpPr>
            <a:spLocks noGrp="1"/>
          </p:cNvSpPr>
          <p:nvPr>
            <p:ph type="dt" sz="half" idx="10"/>
          </p:nvPr>
        </p:nvSpPr>
        <p:spPr/>
        <p:txBody>
          <a:bodyPr/>
          <a:lstStyle/>
          <a:p>
            <a:fld id="{76751B3B-13D8-4939-BB8B-D4FC0CC13DF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11" name="Content Placeholder 10"/>
          <p:cNvSpPr>
            <a:spLocks noGrp="1"/>
          </p:cNvSpPr>
          <p:nvPr>
            <p:ph idx="1"/>
          </p:nvPr>
        </p:nvSpPr>
        <p:spPr/>
        <p:txBody>
          <a:bodyPr/>
          <a:lstStyle/>
          <a:p>
            <a:r>
              <a:rPr lang="en-US" dirty="0"/>
              <a:t>Download the db-app.zip file from the course web page to your local computer and extract</a:t>
            </a:r>
          </a:p>
          <a:p>
            <a:endParaRPr lang="en-US" dirty="0"/>
          </a:p>
          <a:p>
            <a:r>
              <a:rPr lang="en-US" dirty="0"/>
              <a:t>File structure</a:t>
            </a:r>
          </a:p>
          <a:p>
            <a:pPr lvl="1"/>
            <a:r>
              <a:rPr lang="en-US" dirty="0"/>
              <a:t>app.js – web application core</a:t>
            </a:r>
          </a:p>
          <a:p>
            <a:pPr lvl="1"/>
            <a:r>
              <a:rPr lang="en-US" dirty="0" err="1"/>
              <a:t>manifest.yml</a:t>
            </a:r>
            <a:r>
              <a:rPr lang="en-US" dirty="0"/>
              <a:t> – deployment parameters for Cloud Foundry</a:t>
            </a:r>
          </a:p>
          <a:p>
            <a:pPr lvl="1"/>
            <a:r>
              <a:rPr lang="en-US" dirty="0" err="1"/>
              <a:t>package.json</a:t>
            </a:r>
            <a:r>
              <a:rPr lang="en-US" dirty="0"/>
              <a:t> – app dependencies</a:t>
            </a:r>
          </a:p>
          <a:p>
            <a:pPr lvl="1"/>
            <a:r>
              <a:rPr lang="en-US" dirty="0"/>
              <a:t>routes/index.js – functions to connect to Database</a:t>
            </a:r>
          </a:p>
          <a:p>
            <a:endParaRPr lang="en-US" dirty="0"/>
          </a:p>
          <a:p>
            <a:r>
              <a:rPr lang="en-US" dirty="0"/>
              <a:t>Take note of </a:t>
            </a:r>
            <a:r>
              <a:rPr lang="en-US" dirty="0" err="1"/>
              <a:t>manifest.yml</a:t>
            </a:r>
            <a:r>
              <a:rPr lang="en-US" dirty="0"/>
              <a:t> and </a:t>
            </a:r>
            <a:r>
              <a:rPr lang="en-US" dirty="0" err="1"/>
              <a:t>package.json</a:t>
            </a:r>
            <a:r>
              <a:rPr lang="en-US" dirty="0"/>
              <a:t> which sets deployment parameters and resolve dependencies when deploying applications via Cloud Foundry and app.js file which sets up server variables and initiates the web server</a:t>
            </a:r>
          </a:p>
        </p:txBody>
      </p:sp>
    </p:spTree>
    <p:extLst>
      <p:ext uri="{BB962C8B-B14F-4D97-AF65-F5344CB8AC3E}">
        <p14:creationId xmlns:p14="http://schemas.microsoft.com/office/powerpoint/2010/main" val="60360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data and code with location (Example 1)</a:t>
            </a:r>
          </a:p>
        </p:txBody>
      </p:sp>
      <p:sp>
        <p:nvSpPr>
          <p:cNvPr id="3" name="Content Placeholder 2"/>
          <p:cNvSpPr>
            <a:spLocks noGrp="1"/>
          </p:cNvSpPr>
          <p:nvPr>
            <p:ph idx="1"/>
          </p:nvPr>
        </p:nvSpPr>
        <p:spPr>
          <a:xfrm>
            <a:off x="457200" y="1341437"/>
            <a:ext cx="8610600" cy="4906963"/>
          </a:xfrm>
        </p:spPr>
        <p:txBody>
          <a:bodyPr/>
          <a:lstStyle/>
          <a:p>
            <a:r>
              <a:rPr lang="en-US" dirty="0"/>
              <a:t>Data files</a:t>
            </a:r>
          </a:p>
          <a:p>
            <a:pPr lvl="1"/>
            <a:r>
              <a:rPr lang="en-US" dirty="0"/>
              <a:t>stats.csv (downloaded at above Step3)</a:t>
            </a:r>
          </a:p>
          <a:p>
            <a:endParaRPr lang="en-US" dirty="0"/>
          </a:p>
          <a:p>
            <a:r>
              <a:rPr lang="en-US" dirty="0"/>
              <a:t>Source files(db-app.zip file downloadable from course webpage)</a:t>
            </a:r>
          </a:p>
          <a:p>
            <a:pPr lvl="1"/>
            <a:r>
              <a:rPr lang="en-US" dirty="0" err="1"/>
              <a:t>db</a:t>
            </a:r>
            <a:r>
              <a:rPr lang="en-US" dirty="0"/>
              <a:t>-app</a:t>
            </a:r>
          </a:p>
          <a:p>
            <a:pPr lvl="2">
              <a:buFont typeface="Calibri" panose="020F0502020204030204" pitchFamily="34" charset="0"/>
              <a:buChar char="‒"/>
            </a:pPr>
            <a:r>
              <a:rPr lang="en-US" dirty="0"/>
              <a:t>views</a:t>
            </a:r>
          </a:p>
          <a:p>
            <a:pPr lvl="3">
              <a:buFont typeface="Calibri" panose="020F0502020204030204" pitchFamily="34" charset="0"/>
              <a:buChar char="‒"/>
            </a:pPr>
            <a:r>
              <a:rPr lang="en-US" dirty="0" err="1">
                <a:solidFill>
                  <a:srgbClr val="00B050"/>
                </a:solidFill>
              </a:rPr>
              <a:t>layout.jade</a:t>
            </a:r>
            <a:endParaRPr lang="en-US" dirty="0">
              <a:solidFill>
                <a:srgbClr val="00B050"/>
              </a:solidFill>
            </a:endParaRPr>
          </a:p>
          <a:p>
            <a:pPr lvl="3">
              <a:buFont typeface="Calibri" panose="020F0502020204030204" pitchFamily="34" charset="0"/>
              <a:buChar char="‒"/>
            </a:pPr>
            <a:r>
              <a:rPr lang="en-US" dirty="0" err="1">
                <a:solidFill>
                  <a:srgbClr val="00B050"/>
                </a:solidFill>
              </a:rPr>
              <a:t>tablelist.jade</a:t>
            </a:r>
            <a:endParaRPr lang="en-US" dirty="0">
              <a:solidFill>
                <a:srgbClr val="00B050"/>
              </a:solidFill>
            </a:endParaRPr>
          </a:p>
          <a:p>
            <a:pPr lvl="2">
              <a:buFont typeface="Calibri" panose="020F0502020204030204" pitchFamily="34" charset="0"/>
              <a:buChar char="‒"/>
            </a:pPr>
            <a:r>
              <a:rPr lang="en-US" dirty="0"/>
              <a:t>routes</a:t>
            </a:r>
          </a:p>
          <a:p>
            <a:pPr lvl="3">
              <a:buFont typeface="Calibri" panose="020F0502020204030204" pitchFamily="34" charset="0"/>
              <a:buChar char="‒"/>
            </a:pPr>
            <a:r>
              <a:rPr lang="en-US" dirty="0">
                <a:solidFill>
                  <a:schemeClr val="accent6">
                    <a:lumMod val="75000"/>
                  </a:schemeClr>
                </a:solidFill>
              </a:rPr>
              <a:t>index.js</a:t>
            </a:r>
          </a:p>
          <a:p>
            <a:pPr lvl="2">
              <a:buFont typeface="Calibri" panose="020F0502020204030204" pitchFamily="34" charset="0"/>
              <a:buChar char="‒"/>
            </a:pPr>
            <a:r>
              <a:rPr lang="en-US" dirty="0">
                <a:solidFill>
                  <a:schemeClr val="accent6">
                    <a:lumMod val="75000"/>
                  </a:schemeClr>
                </a:solidFill>
              </a:rPr>
              <a:t>app.js</a:t>
            </a:r>
          </a:p>
          <a:p>
            <a:pPr lvl="2">
              <a:buFont typeface="Calibri" panose="020F0502020204030204" pitchFamily="34" charset="0"/>
              <a:buChar char="‒"/>
            </a:pPr>
            <a:r>
              <a:rPr lang="en-US" dirty="0" err="1">
                <a:solidFill>
                  <a:schemeClr val="accent1"/>
                </a:solidFill>
              </a:rPr>
              <a:t>manifest.yml</a:t>
            </a:r>
            <a:endParaRPr lang="en-US" dirty="0">
              <a:solidFill>
                <a:schemeClr val="accent1"/>
              </a:solidFill>
            </a:endParaRPr>
          </a:p>
          <a:p>
            <a:pPr lvl="2">
              <a:buFont typeface="Calibri" panose="020F0502020204030204" pitchFamily="34" charset="0"/>
              <a:buChar char="‒"/>
            </a:pPr>
            <a:r>
              <a:rPr lang="en-US" dirty="0" err="1">
                <a:solidFill>
                  <a:schemeClr val="accent1"/>
                </a:solidFill>
              </a:rPr>
              <a:t>package.json</a:t>
            </a:r>
            <a:endParaRPr lang="en-US" dirty="0">
              <a:solidFill>
                <a:schemeClr val="accent1"/>
              </a:solidFill>
            </a:endParaRPr>
          </a:p>
          <a:p>
            <a:pPr lvl="3">
              <a:buFont typeface="Calibri" panose="020F0502020204030204" pitchFamily="34" charset="0"/>
              <a:buChar char="‐"/>
            </a:pPr>
            <a:endParaRPr lang="en-US" dirty="0"/>
          </a:p>
          <a:p>
            <a:pPr lvl="2"/>
            <a:endParaRPr lang="en-US" dirty="0"/>
          </a:p>
        </p:txBody>
      </p:sp>
      <p:sp>
        <p:nvSpPr>
          <p:cNvPr id="4" name="Date Placeholder 3"/>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extBox 6">
            <a:extLst>
              <a:ext uri="{FF2B5EF4-FFF2-40B4-BE49-F238E27FC236}">
                <a16:creationId xmlns:a16="http://schemas.microsoft.com/office/drawing/2014/main" id="{1A834ADC-904D-4F66-ACEF-CB5924CA6266}"/>
              </a:ext>
            </a:extLst>
          </p:cNvPr>
          <p:cNvSpPr txBox="1"/>
          <p:nvPr/>
        </p:nvSpPr>
        <p:spPr>
          <a:xfrm>
            <a:off x="3976255" y="3610252"/>
            <a:ext cx="1429622" cy="369332"/>
          </a:xfrm>
          <a:prstGeom prst="rect">
            <a:avLst/>
          </a:prstGeom>
          <a:noFill/>
        </p:spPr>
        <p:txBody>
          <a:bodyPr wrap="none" rtlCol="0">
            <a:spAutoFit/>
          </a:bodyPr>
          <a:lstStyle/>
          <a:p>
            <a:r>
              <a:rPr lang="en-US" dirty="0">
                <a:solidFill>
                  <a:srgbClr val="00B050"/>
                </a:solidFill>
              </a:rPr>
              <a:t>layout design</a:t>
            </a:r>
          </a:p>
        </p:txBody>
      </p:sp>
      <p:sp>
        <p:nvSpPr>
          <p:cNvPr id="8" name="TextBox 7">
            <a:extLst>
              <a:ext uri="{FF2B5EF4-FFF2-40B4-BE49-F238E27FC236}">
                <a16:creationId xmlns:a16="http://schemas.microsoft.com/office/drawing/2014/main" id="{DF4EE892-625A-4631-BF71-A8F2399AF67D}"/>
              </a:ext>
            </a:extLst>
          </p:cNvPr>
          <p:cNvSpPr txBox="1"/>
          <p:nvPr/>
        </p:nvSpPr>
        <p:spPr>
          <a:xfrm>
            <a:off x="3962400" y="4419600"/>
            <a:ext cx="1337482" cy="369332"/>
          </a:xfrm>
          <a:prstGeom prst="rect">
            <a:avLst/>
          </a:prstGeom>
          <a:noFill/>
        </p:spPr>
        <p:txBody>
          <a:bodyPr wrap="none" rtlCol="0">
            <a:spAutoFit/>
          </a:bodyPr>
          <a:lstStyle/>
          <a:p>
            <a:r>
              <a:rPr lang="en-US" dirty="0">
                <a:solidFill>
                  <a:schemeClr val="accent6">
                    <a:lumMod val="75000"/>
                  </a:schemeClr>
                </a:solidFill>
              </a:rPr>
              <a:t>control logic</a:t>
            </a:r>
          </a:p>
        </p:txBody>
      </p:sp>
      <p:sp>
        <p:nvSpPr>
          <p:cNvPr id="9" name="TextBox 8">
            <a:extLst>
              <a:ext uri="{FF2B5EF4-FFF2-40B4-BE49-F238E27FC236}">
                <a16:creationId xmlns:a16="http://schemas.microsoft.com/office/drawing/2014/main" id="{11AB02C6-3BE4-44D9-97C8-5D5F934CB272}"/>
              </a:ext>
            </a:extLst>
          </p:cNvPr>
          <p:cNvSpPr txBox="1"/>
          <p:nvPr/>
        </p:nvSpPr>
        <p:spPr>
          <a:xfrm>
            <a:off x="3976255" y="5073134"/>
            <a:ext cx="3335657" cy="369332"/>
          </a:xfrm>
          <a:prstGeom prst="rect">
            <a:avLst/>
          </a:prstGeom>
          <a:noFill/>
        </p:spPr>
        <p:txBody>
          <a:bodyPr wrap="none" rtlCol="0">
            <a:spAutoFit/>
          </a:bodyPr>
          <a:lstStyle/>
          <a:p>
            <a:r>
              <a:rPr lang="en-US" dirty="0">
                <a:solidFill>
                  <a:schemeClr val="accent1"/>
                </a:solidFill>
              </a:rPr>
              <a:t>dependencies and app properties</a:t>
            </a:r>
          </a:p>
        </p:txBody>
      </p:sp>
    </p:spTree>
    <p:extLst>
      <p:ext uri="{BB962C8B-B14F-4D97-AF65-F5344CB8AC3E}">
        <p14:creationId xmlns:p14="http://schemas.microsoft.com/office/powerpoint/2010/main" val="791581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app.js </a:t>
            </a:r>
          </a:p>
        </p:txBody>
      </p:sp>
      <p:sp>
        <p:nvSpPr>
          <p:cNvPr id="4" name="Date Placeholder 3"/>
          <p:cNvSpPr>
            <a:spLocks noGrp="1"/>
          </p:cNvSpPr>
          <p:nvPr>
            <p:ph type="dt" sz="half" idx="10"/>
          </p:nvPr>
        </p:nvSpPr>
        <p:spPr/>
        <p:txBody>
          <a:bodyPr/>
          <a:lstStyle/>
          <a:p>
            <a:fld id="{5DF57FFF-34D1-4849-B0B5-BB372C1D9728}"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11" name="Content Placeholder 10"/>
          <p:cNvSpPr>
            <a:spLocks noGrp="1"/>
          </p:cNvSpPr>
          <p:nvPr>
            <p:ph idx="1"/>
          </p:nvPr>
        </p:nvSpPr>
        <p:spPr>
          <a:xfrm>
            <a:off x="457200" y="914401"/>
            <a:ext cx="8229600" cy="5486400"/>
          </a:xfrm>
          <a:ln>
            <a:solidFill>
              <a:schemeClr val="tx1"/>
            </a:solidFill>
          </a:ln>
        </p:spPr>
        <p:txBody>
          <a:bodyPr>
            <a:normAutofit fontScale="85000" lnSpcReduction="20000"/>
          </a:bodyPr>
          <a:lstStyle/>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express = require('express');</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routes = require('./routes');</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http = require('http');</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path = require('path');</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ibmdb</a:t>
            </a:r>
            <a:r>
              <a:rPr lang="en-US" sz="800" dirty="0">
                <a:latin typeface="Courier New" panose="02070309020205020404" pitchFamily="49" charset="0"/>
                <a:cs typeface="Courier New" panose="02070309020205020404" pitchFamily="49" charset="0"/>
              </a:rPr>
              <a:t> = require('</a:t>
            </a:r>
            <a:r>
              <a:rPr lang="en-US" sz="800" dirty="0" err="1">
                <a:latin typeface="Courier New" panose="02070309020205020404" pitchFamily="49" charset="0"/>
                <a:cs typeface="Courier New" panose="02070309020205020404" pitchFamily="49" charset="0"/>
              </a:rPr>
              <a:t>ibm_db</a:t>
            </a:r>
            <a:r>
              <a:rPr lang="en-US" sz="800" dirty="0">
                <a:latin typeface="Courier New" panose="02070309020205020404" pitchFamily="49" charset="0"/>
                <a:cs typeface="Courier New" panose="02070309020205020404" pitchFamily="49" charset="0"/>
              </a:rPr>
              <a:t>');</a:t>
            </a:r>
          </a:p>
          <a:p>
            <a:pPr marL="0" indent="0">
              <a:buNone/>
            </a:pPr>
            <a:r>
              <a:rPr lang="en-US" sz="800" dirty="0">
                <a:latin typeface="Courier New" panose="02070309020205020404" pitchFamily="49" charset="0"/>
                <a:cs typeface="Courier New" panose="02070309020205020404" pitchFamily="49" charset="0"/>
              </a:rPr>
              <a:t>require('</a:t>
            </a:r>
            <a:r>
              <a:rPr lang="en-US" sz="800" dirty="0" err="1">
                <a:latin typeface="Courier New" panose="02070309020205020404" pitchFamily="49" charset="0"/>
                <a:cs typeface="Courier New" panose="02070309020205020404" pitchFamily="49" charset="0"/>
              </a:rPr>
              <a:t>cf</a:t>
            </a:r>
            <a:r>
              <a:rPr lang="en-US" sz="800" dirty="0">
                <a:latin typeface="Courier New" panose="02070309020205020404" pitchFamily="49" charset="0"/>
                <a:cs typeface="Courier New" panose="02070309020205020404" pitchFamily="49" charset="0"/>
              </a:rPr>
              <a:t>-deployment-tracker-client').track();</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app = express();</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a:latin typeface="Courier New" panose="02070309020205020404" pitchFamily="49" charset="0"/>
                <a:cs typeface="Courier New" panose="02070309020205020404" pitchFamily="49" charset="0"/>
              </a:rPr>
              <a:t>// all environments</a:t>
            </a:r>
          </a:p>
          <a:p>
            <a:pPr marL="0" indent="0">
              <a:buNone/>
            </a:pPr>
            <a:r>
              <a:rPr lang="en-US" sz="800" dirty="0" err="1">
                <a:latin typeface="Courier New" panose="02070309020205020404" pitchFamily="49" charset="0"/>
                <a:cs typeface="Courier New" panose="02070309020205020404" pitchFamily="49" charset="0"/>
              </a:rPr>
              <a:t>app.set</a:t>
            </a:r>
            <a:r>
              <a:rPr lang="en-US" sz="800" dirty="0">
                <a:latin typeface="Courier New" panose="02070309020205020404" pitchFamily="49" charset="0"/>
                <a:cs typeface="Courier New" panose="02070309020205020404" pitchFamily="49" charset="0"/>
              </a:rPr>
              <a:t>('port', </a:t>
            </a:r>
            <a:r>
              <a:rPr lang="en-US" sz="800" dirty="0" err="1">
                <a:latin typeface="Courier New" panose="02070309020205020404" pitchFamily="49" charset="0"/>
                <a:cs typeface="Courier New" panose="02070309020205020404" pitchFamily="49" charset="0"/>
              </a:rPr>
              <a:t>process.env.PORT</a:t>
            </a:r>
            <a:r>
              <a:rPr lang="en-US" sz="800" dirty="0">
                <a:latin typeface="Courier New" panose="02070309020205020404" pitchFamily="49" charset="0"/>
                <a:cs typeface="Courier New" panose="02070309020205020404" pitchFamily="49" charset="0"/>
              </a:rPr>
              <a:t> || 3000);</a:t>
            </a:r>
          </a:p>
          <a:p>
            <a:pPr marL="0" indent="0">
              <a:buNone/>
            </a:pPr>
            <a:r>
              <a:rPr lang="en-US" sz="800" dirty="0" err="1">
                <a:latin typeface="Courier New" panose="02070309020205020404" pitchFamily="49" charset="0"/>
                <a:cs typeface="Courier New" panose="02070309020205020404" pitchFamily="49" charset="0"/>
              </a:rPr>
              <a:t>app.set</a:t>
            </a:r>
            <a:r>
              <a:rPr lang="en-US" sz="800" dirty="0">
                <a:latin typeface="Courier New" panose="02070309020205020404" pitchFamily="49" charset="0"/>
                <a:cs typeface="Courier New" panose="02070309020205020404" pitchFamily="49" charset="0"/>
              </a:rPr>
              <a:t>('views', </a:t>
            </a:r>
            <a:r>
              <a:rPr lang="en-US" sz="800" dirty="0" err="1">
                <a:latin typeface="Courier New" panose="02070309020205020404" pitchFamily="49" charset="0"/>
                <a:cs typeface="Courier New" panose="02070309020205020404" pitchFamily="49" charset="0"/>
              </a:rPr>
              <a:t>path.join</a:t>
            </a:r>
            <a:r>
              <a:rPr lang="en-US" sz="800" dirty="0">
                <a:latin typeface="Courier New" panose="02070309020205020404" pitchFamily="49" charset="0"/>
                <a:cs typeface="Courier New" panose="02070309020205020404" pitchFamily="49" charset="0"/>
              </a:rPr>
              <a:t>(__</a:t>
            </a:r>
            <a:r>
              <a:rPr lang="en-US" sz="800" dirty="0" err="1">
                <a:latin typeface="Courier New" panose="02070309020205020404" pitchFamily="49" charset="0"/>
                <a:cs typeface="Courier New" panose="02070309020205020404" pitchFamily="49" charset="0"/>
              </a:rPr>
              <a:t>dirname</a:t>
            </a:r>
            <a:r>
              <a:rPr lang="en-US" sz="800" dirty="0">
                <a:latin typeface="Courier New" panose="02070309020205020404" pitchFamily="49" charset="0"/>
                <a:cs typeface="Courier New" panose="02070309020205020404" pitchFamily="49" charset="0"/>
              </a:rPr>
              <a:t>, 'views'));</a:t>
            </a:r>
          </a:p>
          <a:p>
            <a:pPr marL="0" indent="0">
              <a:buNone/>
            </a:pPr>
            <a:r>
              <a:rPr lang="en-US" sz="800" dirty="0" err="1">
                <a:latin typeface="Courier New" panose="02070309020205020404" pitchFamily="49" charset="0"/>
                <a:cs typeface="Courier New" panose="02070309020205020404" pitchFamily="49" charset="0"/>
              </a:rPr>
              <a:t>app.set</a:t>
            </a:r>
            <a:r>
              <a:rPr lang="en-US" sz="800" dirty="0">
                <a:latin typeface="Courier New" panose="02070309020205020404" pitchFamily="49" charset="0"/>
                <a:cs typeface="Courier New" panose="02070309020205020404" pitchFamily="49" charset="0"/>
              </a:rPr>
              <a:t>('view engine', 'jade');</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express.favicon</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express.logger</a:t>
            </a:r>
            <a:r>
              <a:rPr lang="en-US" sz="800" dirty="0">
                <a:latin typeface="Courier New" panose="02070309020205020404" pitchFamily="49" charset="0"/>
                <a:cs typeface="Courier New" panose="02070309020205020404" pitchFamily="49" charset="0"/>
              </a:rPr>
              <a:t>('dev'));</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express.json</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express.urlencoded</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express.methodOverride</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express.cookieParser</a:t>
            </a:r>
            <a:r>
              <a:rPr lang="en-US" sz="800" dirty="0">
                <a:latin typeface="Courier New" panose="02070309020205020404" pitchFamily="49" charset="0"/>
                <a:cs typeface="Courier New" panose="02070309020205020404" pitchFamily="49" charset="0"/>
              </a:rPr>
              <a:t>('your secret here'));</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express.session</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app.router</a:t>
            </a:r>
            <a:r>
              <a:rPr lang="en-US" sz="800" dirty="0">
                <a:latin typeface="Courier New" panose="02070309020205020404" pitchFamily="49" charset="0"/>
                <a:cs typeface="Courier New" panose="02070309020205020404" pitchFamily="49" charset="0"/>
              </a:rPr>
              <a:t>);</a:t>
            </a:r>
          </a:p>
          <a:p>
            <a:pPr marL="0" indent="0">
              <a:buNone/>
            </a:pP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express.static</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path.join</a:t>
            </a:r>
            <a:r>
              <a:rPr lang="en-US" sz="800" dirty="0">
                <a:latin typeface="Courier New" panose="02070309020205020404" pitchFamily="49" charset="0"/>
                <a:cs typeface="Courier New" panose="02070309020205020404" pitchFamily="49" charset="0"/>
              </a:rPr>
              <a:t>(__</a:t>
            </a:r>
            <a:r>
              <a:rPr lang="en-US" sz="800" dirty="0" err="1">
                <a:latin typeface="Courier New" panose="02070309020205020404" pitchFamily="49" charset="0"/>
                <a:cs typeface="Courier New" panose="02070309020205020404" pitchFamily="49" charset="0"/>
              </a:rPr>
              <a:t>dirname</a:t>
            </a:r>
            <a:r>
              <a:rPr lang="en-US" sz="800" dirty="0">
                <a:latin typeface="Courier New" panose="02070309020205020404" pitchFamily="49" charset="0"/>
                <a:cs typeface="Courier New" panose="02070309020205020404" pitchFamily="49" charset="0"/>
              </a:rPr>
              <a:t>, 'public')));</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db2;</a:t>
            </a: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hasConnect</a:t>
            </a:r>
            <a:r>
              <a:rPr lang="en-US" sz="800" dirty="0">
                <a:latin typeface="Courier New" panose="02070309020205020404" pitchFamily="49" charset="0"/>
                <a:cs typeface="Courier New" panose="02070309020205020404" pitchFamily="49" charset="0"/>
              </a:rPr>
              <a:t> = false;</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a:latin typeface="Courier New" panose="02070309020205020404" pitchFamily="49" charset="0"/>
                <a:cs typeface="Courier New" panose="02070309020205020404" pitchFamily="49" charset="0"/>
              </a:rPr>
              <a:t>// development only</a:t>
            </a:r>
          </a:p>
          <a:p>
            <a:pPr marL="0" indent="0">
              <a:buNone/>
            </a:pPr>
            <a:r>
              <a:rPr lang="en-US" sz="800" dirty="0">
                <a:latin typeface="Courier New" panose="02070309020205020404" pitchFamily="49" charset="0"/>
                <a:cs typeface="Courier New" panose="02070309020205020404" pitchFamily="49" charset="0"/>
              </a:rPr>
              <a:t>if ('development' == </a:t>
            </a:r>
            <a:r>
              <a:rPr lang="en-US" sz="800" dirty="0" err="1">
                <a:latin typeface="Courier New" panose="02070309020205020404" pitchFamily="49" charset="0"/>
                <a:cs typeface="Courier New" panose="02070309020205020404" pitchFamily="49" charset="0"/>
              </a:rPr>
              <a:t>app.get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env</a:t>
            </a: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app.use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express.errorHandler</a:t>
            </a:r>
            <a:r>
              <a:rPr lang="en-US" sz="800" dirty="0">
                <a:latin typeface="Courier New" panose="02070309020205020404" pitchFamily="49" charset="0"/>
                <a:cs typeface="Courier New" panose="02070309020205020404" pitchFamily="49" charset="0"/>
              </a:rPr>
              <a:t>());</a:t>
            </a:r>
          </a:p>
          <a:p>
            <a:pPr marL="0" indent="0">
              <a:buNone/>
            </a:pPr>
            <a:r>
              <a:rPr lang="en-US" sz="800" dirty="0">
                <a:latin typeface="Courier New" panose="02070309020205020404" pitchFamily="49" charset="0"/>
                <a:cs typeface="Courier New" panose="02070309020205020404" pitchFamily="49" charset="0"/>
              </a:rPr>
              <a:t>}</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a:latin typeface="Courier New" panose="02070309020205020404" pitchFamily="49" charset="0"/>
                <a:cs typeface="Courier New" panose="02070309020205020404" pitchFamily="49" charset="0"/>
              </a:rPr>
              <a:t>if (</a:t>
            </a:r>
            <a:r>
              <a:rPr lang="en-US" sz="800" dirty="0" err="1">
                <a:latin typeface="Courier New" panose="02070309020205020404" pitchFamily="49" charset="0"/>
                <a:cs typeface="Courier New" panose="02070309020205020404" pitchFamily="49" charset="0"/>
              </a:rPr>
              <a:t>process.env.VCAP_SERVICES</a:t>
            </a: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env</a:t>
            </a:r>
            <a:r>
              <a:rPr lang="en-US" sz="800" dirty="0">
                <a:latin typeface="Courier New" panose="02070309020205020404" pitchFamily="49" charset="0"/>
                <a:cs typeface="Courier New" panose="02070309020205020404" pitchFamily="49" charset="0"/>
              </a:rPr>
              <a:t> = </a:t>
            </a:r>
            <a:r>
              <a:rPr lang="en-US" sz="800" dirty="0" err="1">
                <a:latin typeface="Courier New" panose="02070309020205020404" pitchFamily="49" charset="0"/>
                <a:cs typeface="Courier New" panose="02070309020205020404" pitchFamily="49" charset="0"/>
              </a:rPr>
              <a:t>JSON.parse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process.env.VCAP_SERVICES</a:t>
            </a:r>
            <a:r>
              <a:rPr lang="en-US" sz="800" dirty="0">
                <a:latin typeface="Courier New" panose="02070309020205020404" pitchFamily="49" charset="0"/>
                <a:cs typeface="Courier New" panose="02070309020205020404" pitchFamily="49" charset="0"/>
              </a:rPr>
              <a:t>);</a:t>
            </a:r>
          </a:p>
          <a:p>
            <a:pPr marL="0" indent="0">
              <a:buNone/>
            </a:pPr>
            <a:r>
              <a:rPr lang="en-US" sz="800" dirty="0">
                <a:latin typeface="Courier New" panose="02070309020205020404" pitchFamily="49" charset="0"/>
                <a:cs typeface="Courier New" panose="02070309020205020404" pitchFamily="49" charset="0"/>
              </a:rPr>
              <a:t>	if (</a:t>
            </a:r>
            <a:r>
              <a:rPr lang="en-US" sz="800" dirty="0" err="1">
                <a:latin typeface="Courier New" panose="02070309020205020404" pitchFamily="49" charset="0"/>
                <a:cs typeface="Courier New" panose="02070309020205020404" pitchFamily="49" charset="0"/>
              </a:rPr>
              <a:t>env</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dashDB</a:t>
            </a: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hasConnect</a:t>
            </a:r>
            <a:r>
              <a:rPr lang="en-US" sz="800" dirty="0">
                <a:latin typeface="Courier New" panose="02070309020205020404" pitchFamily="49" charset="0"/>
                <a:cs typeface="Courier New" panose="02070309020205020404" pitchFamily="49" charset="0"/>
              </a:rPr>
              <a:t> = true;</a:t>
            </a:r>
          </a:p>
          <a:p>
            <a:pPr marL="0" indent="0">
              <a:buNone/>
            </a:pPr>
            <a:r>
              <a:rPr lang="en-US" sz="800" dirty="0">
                <a:latin typeface="Courier New" panose="02070309020205020404" pitchFamily="49" charset="0"/>
                <a:cs typeface="Courier New" panose="02070309020205020404" pitchFamily="49" charset="0"/>
              </a:rPr>
              <a:t>		db2 = </a:t>
            </a:r>
            <a:r>
              <a:rPr lang="en-US" sz="800" dirty="0" err="1">
                <a:latin typeface="Courier New" panose="02070309020205020404" pitchFamily="49" charset="0"/>
                <a:cs typeface="Courier New" panose="02070309020205020404" pitchFamily="49" charset="0"/>
              </a:rPr>
              <a:t>env</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dashDB</a:t>
            </a:r>
            <a:r>
              <a:rPr lang="en-US" sz="800" dirty="0">
                <a:latin typeface="Courier New" panose="02070309020205020404" pitchFamily="49" charset="0"/>
                <a:cs typeface="Courier New" panose="02070309020205020404" pitchFamily="49" charset="0"/>
              </a:rPr>
              <a:t>'][0].credentials;</a:t>
            </a:r>
          </a:p>
          <a:p>
            <a:pPr marL="0" indent="0">
              <a:buNone/>
            </a:pP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a:latin typeface="Courier New" panose="02070309020205020404" pitchFamily="49" charset="0"/>
                <a:cs typeface="Courier New" panose="02070309020205020404" pitchFamily="49" charset="0"/>
              </a:rPr>
              <a:t>if ( </a:t>
            </a:r>
            <a:r>
              <a:rPr lang="en-US" sz="800" dirty="0" err="1">
                <a:latin typeface="Courier New" panose="02070309020205020404" pitchFamily="49" charset="0"/>
                <a:cs typeface="Courier New" panose="02070309020205020404" pitchFamily="49" charset="0"/>
              </a:rPr>
              <a:t>hasConnect</a:t>
            </a:r>
            <a:r>
              <a:rPr lang="en-US" sz="800" dirty="0">
                <a:latin typeface="Courier New" panose="02070309020205020404" pitchFamily="49" charset="0"/>
                <a:cs typeface="Courier New" panose="02070309020205020404" pitchFamily="49" charset="0"/>
              </a:rPr>
              <a:t> == false ) {</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a:latin typeface="Courier New" panose="02070309020205020404" pitchFamily="49" charset="0"/>
                <a:cs typeface="Courier New" panose="02070309020205020404" pitchFamily="49" charset="0"/>
              </a:rPr>
              <a:t>   db2 = {</a:t>
            </a:r>
          </a:p>
          <a:p>
            <a:pPr marL="0" indent="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db</a:t>
            </a:r>
            <a:r>
              <a:rPr lang="en-US" sz="800" dirty="0">
                <a:latin typeface="Courier New" panose="02070309020205020404" pitchFamily="49" charset="0"/>
                <a:cs typeface="Courier New" panose="02070309020205020404" pitchFamily="49" charset="0"/>
              </a:rPr>
              <a:t>: "BLUDB",</a:t>
            </a:r>
          </a:p>
          <a:p>
            <a:pPr marL="0" indent="0">
              <a:buNone/>
            </a:pPr>
            <a:r>
              <a:rPr lang="en-US" sz="800" dirty="0">
                <a:latin typeface="Courier New" panose="02070309020205020404" pitchFamily="49" charset="0"/>
                <a:cs typeface="Courier New" panose="02070309020205020404" pitchFamily="49" charset="0"/>
              </a:rPr>
              <a:t>        hostname: "</a:t>
            </a:r>
            <a:r>
              <a:rPr lang="en-US" sz="800" dirty="0" err="1">
                <a:latin typeface="Courier New" panose="02070309020205020404" pitchFamily="49" charset="0"/>
                <a:cs typeface="Courier New" panose="02070309020205020404" pitchFamily="49" charset="0"/>
              </a:rPr>
              <a:t>xxxx</a:t>
            </a:r>
            <a:r>
              <a:rPr lang="en-US" sz="800" dirty="0">
                <a:latin typeface="Courier New" panose="02070309020205020404" pitchFamily="49" charset="0"/>
                <a:cs typeface="Courier New" panose="02070309020205020404" pitchFamily="49" charset="0"/>
              </a:rPr>
              <a:t>",</a:t>
            </a:r>
          </a:p>
          <a:p>
            <a:pPr marL="0" indent="0">
              <a:buNone/>
            </a:pPr>
            <a:r>
              <a:rPr lang="en-US" sz="800" dirty="0">
                <a:latin typeface="Courier New" panose="02070309020205020404" pitchFamily="49" charset="0"/>
                <a:cs typeface="Courier New" panose="02070309020205020404" pitchFamily="49" charset="0"/>
              </a:rPr>
              <a:t>        port: 50000,</a:t>
            </a:r>
          </a:p>
          <a:p>
            <a:pPr marL="0" indent="0">
              <a:buNone/>
            </a:pPr>
            <a:r>
              <a:rPr lang="en-US" sz="800" dirty="0">
                <a:latin typeface="Courier New" panose="02070309020205020404" pitchFamily="49" charset="0"/>
                <a:cs typeface="Courier New" panose="02070309020205020404" pitchFamily="49" charset="0"/>
              </a:rPr>
              <a:t>        username: "xxx",</a:t>
            </a:r>
          </a:p>
          <a:p>
            <a:pPr marL="0" indent="0">
              <a:buNone/>
            </a:pPr>
            <a:r>
              <a:rPr lang="en-US" sz="800" dirty="0">
                <a:latin typeface="Courier New" panose="02070309020205020404" pitchFamily="49" charset="0"/>
                <a:cs typeface="Courier New" panose="02070309020205020404" pitchFamily="49" charset="0"/>
              </a:rPr>
              <a:t>        password: "xxx"</a:t>
            </a:r>
          </a:p>
          <a:p>
            <a:pPr marL="0" indent="0">
              <a:buNone/>
            </a:pPr>
            <a:r>
              <a:rPr lang="en-US" sz="800" dirty="0">
                <a:latin typeface="Courier New" panose="02070309020205020404" pitchFamily="49" charset="0"/>
                <a:cs typeface="Courier New" panose="02070309020205020404" pitchFamily="49" charset="0"/>
              </a:rPr>
              <a:t>     };</a:t>
            </a:r>
          </a:p>
          <a:p>
            <a:pPr marL="0" indent="0">
              <a:buNone/>
            </a:pPr>
            <a:r>
              <a:rPr lang="en-US" sz="800" dirty="0">
                <a:latin typeface="Courier New" panose="02070309020205020404" pitchFamily="49" charset="0"/>
                <a:cs typeface="Courier New" panose="02070309020205020404" pitchFamily="49" charset="0"/>
              </a:rPr>
              <a:t>}</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connString</a:t>
            </a:r>
            <a:r>
              <a:rPr lang="en-US" sz="800" dirty="0">
                <a:latin typeface="Courier New" panose="02070309020205020404" pitchFamily="49" charset="0"/>
                <a:cs typeface="Courier New" panose="02070309020205020404" pitchFamily="49" charset="0"/>
              </a:rPr>
              <a:t> = "DRIVER={DB2};DATABASE=" + db2.db + ";UID=" + db2.username + ";PWD=" + db2.password + ";HOSTNAME=" + db2.hostname + ";port=" + db2.port;</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err="1">
                <a:latin typeface="Courier New" panose="02070309020205020404" pitchFamily="49" charset="0"/>
                <a:cs typeface="Courier New" panose="02070309020205020404" pitchFamily="49" charset="0"/>
              </a:rPr>
              <a:t>app.get</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routes.listSysTables</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ibmdb,connString</a:t>
            </a:r>
            <a:r>
              <a:rPr lang="en-US" sz="800" dirty="0">
                <a:latin typeface="Courier New" panose="02070309020205020404" pitchFamily="49" charset="0"/>
                <a:cs typeface="Courier New" panose="02070309020205020404" pitchFamily="49" charset="0"/>
              </a:rPr>
              <a:t>));</a:t>
            </a:r>
          </a:p>
          <a:p>
            <a:pPr marL="0" indent="0">
              <a:buNone/>
            </a:pPr>
            <a:endParaRPr lang="en-US" sz="800" dirty="0">
              <a:latin typeface="Courier New" panose="02070309020205020404" pitchFamily="49" charset="0"/>
              <a:cs typeface="Courier New" panose="02070309020205020404" pitchFamily="49" charset="0"/>
            </a:endParaRPr>
          </a:p>
          <a:p>
            <a:pPr marL="0" indent="0">
              <a:buNone/>
            </a:pPr>
            <a:r>
              <a:rPr lang="en-US" sz="800" dirty="0" err="1">
                <a:latin typeface="Courier New" panose="02070309020205020404" pitchFamily="49" charset="0"/>
                <a:cs typeface="Courier New" panose="02070309020205020404" pitchFamily="49" charset="0"/>
              </a:rPr>
              <a:t>http.createServer</a:t>
            </a:r>
            <a:r>
              <a:rPr lang="en-US" sz="800" dirty="0">
                <a:latin typeface="Courier New" panose="02070309020205020404" pitchFamily="49" charset="0"/>
                <a:cs typeface="Courier New" panose="02070309020205020404" pitchFamily="49" charset="0"/>
              </a:rPr>
              <a:t>(app).listen(</a:t>
            </a:r>
            <a:r>
              <a:rPr lang="en-US" sz="800" dirty="0" err="1">
                <a:latin typeface="Courier New" panose="02070309020205020404" pitchFamily="49" charset="0"/>
                <a:cs typeface="Courier New" panose="02070309020205020404" pitchFamily="49" charset="0"/>
              </a:rPr>
              <a:t>app.get</a:t>
            </a:r>
            <a:r>
              <a:rPr lang="en-US" sz="800" dirty="0">
                <a:latin typeface="Courier New" panose="02070309020205020404" pitchFamily="49" charset="0"/>
                <a:cs typeface="Courier New" panose="02070309020205020404" pitchFamily="49" charset="0"/>
              </a:rPr>
              <a:t>('port'), function(){</a:t>
            </a:r>
          </a:p>
          <a:p>
            <a:pPr marL="0" indent="0">
              <a:buNone/>
            </a:pPr>
            <a:r>
              <a:rPr lang="en-US" sz="800" dirty="0">
                <a:latin typeface="Courier New" panose="02070309020205020404" pitchFamily="49" charset="0"/>
                <a:cs typeface="Courier New" panose="02070309020205020404" pitchFamily="49" charset="0"/>
              </a:rPr>
              <a:t>  console.log('Express server listening on port ' + </a:t>
            </a:r>
            <a:r>
              <a:rPr lang="en-US" sz="800" dirty="0" err="1">
                <a:latin typeface="Courier New" panose="02070309020205020404" pitchFamily="49" charset="0"/>
                <a:cs typeface="Courier New" panose="02070309020205020404" pitchFamily="49" charset="0"/>
              </a:rPr>
              <a:t>app.get</a:t>
            </a:r>
            <a:r>
              <a:rPr lang="en-US" sz="800" dirty="0">
                <a:latin typeface="Courier New" panose="02070309020205020404" pitchFamily="49" charset="0"/>
                <a:cs typeface="Courier New" panose="02070309020205020404" pitchFamily="49" charset="0"/>
              </a:rPr>
              <a:t>('port'));</a:t>
            </a:r>
          </a:p>
          <a:p>
            <a:pPr marL="0" indent="0">
              <a:buNone/>
            </a:pPr>
            <a:r>
              <a:rPr lang="en-US" sz="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25873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a:t>package.json</a:t>
            </a:r>
            <a:r>
              <a:rPr lang="en-US" dirty="0"/>
              <a:t> </a:t>
            </a:r>
          </a:p>
        </p:txBody>
      </p:sp>
      <p:sp>
        <p:nvSpPr>
          <p:cNvPr id="4" name="Date Placeholder 3"/>
          <p:cNvSpPr>
            <a:spLocks noGrp="1"/>
          </p:cNvSpPr>
          <p:nvPr>
            <p:ph type="dt" sz="half" idx="10"/>
          </p:nvPr>
        </p:nvSpPr>
        <p:spPr/>
        <p:txBody>
          <a:bodyPr/>
          <a:lstStyle/>
          <a:p>
            <a:fld id="{CCD3500B-4634-4ECB-BDA9-F355CE98AC7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1" name="Content Placeholder 10"/>
          <p:cNvSpPr>
            <a:spLocks noGrp="1"/>
          </p:cNvSpPr>
          <p:nvPr>
            <p:ph idx="1"/>
          </p:nvPr>
        </p:nvSpPr>
        <p:spPr>
          <a:xfrm>
            <a:off x="609600" y="1341437"/>
            <a:ext cx="8001000" cy="3230563"/>
          </a:xfrm>
          <a:ln>
            <a:solidFill>
              <a:schemeClr val="tx1"/>
            </a:solidFill>
          </a:ln>
        </p:spPr>
        <p:txBody>
          <a:bodyPr>
            <a:normAutofit fontScale="77500" lnSpcReduction="20000"/>
          </a:bodyPr>
          <a:lstStyle/>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"engines": {</a:t>
            </a:r>
          </a:p>
          <a:p>
            <a:pPr marL="0" indent="0">
              <a:buNone/>
            </a:pPr>
            <a:r>
              <a:rPr lang="en-US" sz="1600" dirty="0">
                <a:latin typeface="Courier New" panose="02070309020205020404" pitchFamily="49" charset="0"/>
                <a:cs typeface="Courier New" panose="02070309020205020404" pitchFamily="49" charset="0"/>
              </a:rPr>
              <a:t>    "node": "^4"</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"name": “db2dbnodesample",</a:t>
            </a:r>
          </a:p>
          <a:p>
            <a:pPr marL="0" indent="0">
              <a:buNone/>
            </a:pPr>
            <a:r>
              <a:rPr lang="en-US" sz="1600" dirty="0">
                <a:latin typeface="Courier New" panose="02070309020205020404" pitchFamily="49" charset="0"/>
                <a:cs typeface="Courier New" panose="02070309020205020404" pitchFamily="49" charset="0"/>
              </a:rPr>
              <a:t>  "version": "0.0.1",</a:t>
            </a:r>
          </a:p>
          <a:p>
            <a:pPr marL="0" indent="0">
              <a:buNone/>
            </a:pPr>
            <a:r>
              <a:rPr lang="en-US" sz="1600" dirty="0">
                <a:latin typeface="Courier New" panose="02070309020205020404" pitchFamily="49" charset="0"/>
                <a:cs typeface="Courier New" panose="02070309020205020404" pitchFamily="49" charset="0"/>
              </a:rPr>
              <a:t>  "description": "A sample node app for connecting to db2 service on Bluemix",</a:t>
            </a:r>
          </a:p>
          <a:p>
            <a:pPr marL="0" indent="0">
              <a:buNone/>
            </a:pPr>
            <a:r>
              <a:rPr lang="en-US" sz="1600" dirty="0">
                <a:latin typeface="Courier New" panose="02070309020205020404" pitchFamily="49" charset="0"/>
                <a:cs typeface="Courier New" panose="02070309020205020404" pitchFamily="49" charset="0"/>
              </a:rPr>
              <a:t>  "dependencies": {</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cf</a:t>
            </a:r>
            <a:r>
              <a:rPr lang="en-US" sz="1600" dirty="0">
                <a:latin typeface="Courier New" panose="02070309020205020404" pitchFamily="49" charset="0"/>
                <a:cs typeface="Courier New" panose="02070309020205020404" pitchFamily="49" charset="0"/>
              </a:rPr>
              <a:t>-deployment-tracker-client": "^0.0.8",</a:t>
            </a:r>
          </a:p>
          <a:p>
            <a:pPr marL="0" indent="0">
              <a:buNone/>
            </a:pPr>
            <a:r>
              <a:rPr lang="en-US" sz="1600" dirty="0">
                <a:latin typeface="Courier New" panose="02070309020205020404" pitchFamily="49" charset="0"/>
                <a:cs typeface="Courier New" panose="02070309020205020404" pitchFamily="49" charset="0"/>
              </a:rPr>
              <a:t>    "express": "^3.5.3",</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ibm_db</a:t>
            </a:r>
            <a:r>
              <a:rPr lang="en-US" sz="1600" dirty="0">
                <a:latin typeface="Courier New" panose="02070309020205020404" pitchFamily="49" charset="0"/>
                <a:cs typeface="Courier New" panose="02070309020205020404" pitchFamily="49" charset="0"/>
              </a:rPr>
              <a:t>": "^2.0.0",</a:t>
            </a:r>
          </a:p>
          <a:p>
            <a:pPr marL="0" indent="0">
              <a:buNone/>
            </a:pPr>
            <a:r>
              <a:rPr lang="en-US" sz="1600" dirty="0">
                <a:latin typeface="Courier New" panose="02070309020205020404" pitchFamily="49" charset="0"/>
                <a:cs typeface="Courier New" panose="02070309020205020404" pitchFamily="49" charset="0"/>
              </a:rPr>
              <a:t>    "jade": "^1.11.0"</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"scripts": {</a:t>
            </a:r>
          </a:p>
          <a:p>
            <a:pPr marL="0" indent="0">
              <a:buNone/>
            </a:pPr>
            <a:r>
              <a:rPr lang="en-US" sz="1600" dirty="0">
                <a:latin typeface="Courier New" panose="02070309020205020404" pitchFamily="49" charset="0"/>
                <a:cs typeface="Courier New" panose="02070309020205020404" pitchFamily="49" charset="0"/>
              </a:rPr>
              <a:t>    "start": "node app.js"</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3439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a:t>manifest.yml</a:t>
            </a:r>
            <a:endParaRPr lang="en-US" dirty="0"/>
          </a:p>
        </p:txBody>
      </p:sp>
      <p:sp>
        <p:nvSpPr>
          <p:cNvPr id="4" name="Date Placeholder 3"/>
          <p:cNvSpPr>
            <a:spLocks noGrp="1"/>
          </p:cNvSpPr>
          <p:nvPr>
            <p:ph type="dt" sz="half" idx="10"/>
          </p:nvPr>
        </p:nvSpPr>
        <p:spPr/>
        <p:txBody>
          <a:bodyPr/>
          <a:lstStyle/>
          <a:p>
            <a:fld id="{E2785824-8E43-429E-B019-36F3E5EA1305}"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11" name="Content Placeholder 10"/>
          <p:cNvSpPr>
            <a:spLocks noGrp="1"/>
          </p:cNvSpPr>
          <p:nvPr>
            <p:ph idx="1"/>
          </p:nvPr>
        </p:nvSpPr>
        <p:spPr>
          <a:xfrm>
            <a:off x="609600" y="1341437"/>
            <a:ext cx="8001000" cy="3611563"/>
          </a:xfrm>
          <a:ln>
            <a:solidFill>
              <a:schemeClr val="tx1"/>
            </a:solidFill>
          </a:ln>
        </p:spPr>
        <p:txBody>
          <a:bodyPr>
            <a:normAutofit fontScale="92500" lnSpcReduction="20000"/>
          </a:bodyPr>
          <a:lstStyle/>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declared-services:</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dashDB-nodesample</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label: "</a:t>
            </a:r>
            <a:r>
              <a:rPr lang="en-US" sz="1600" dirty="0" err="1">
                <a:latin typeface="Courier New" panose="02070309020205020404" pitchFamily="49" charset="0"/>
                <a:cs typeface="Courier New" panose="02070309020205020404" pitchFamily="49" charset="0"/>
              </a:rPr>
              <a:t>dashDB</a:t>
            </a:r>
            <a:r>
              <a:rPr lang="en-US" sz="1600" dirty="0">
                <a:latin typeface="Courier New" panose="02070309020205020404" pitchFamily="49" charset="0"/>
                <a:cs typeface="Courier New" panose="02070309020205020404" pitchFamily="49" charset="0"/>
              </a:rPr>
              <a:t> For Transactions"</a:t>
            </a:r>
          </a:p>
          <a:p>
            <a:pPr marL="0" indent="0">
              <a:buNone/>
            </a:pPr>
            <a:r>
              <a:rPr lang="en-US" sz="1600" dirty="0">
                <a:latin typeface="Courier New" panose="02070309020205020404" pitchFamily="49" charset="0"/>
                <a:cs typeface="Courier New" panose="02070309020205020404" pitchFamily="49" charset="0"/>
              </a:rPr>
              <a:t>    plan: Lite</a:t>
            </a:r>
          </a:p>
          <a:p>
            <a:pPr marL="0" indent="0">
              <a:buNone/>
            </a:pPr>
            <a:r>
              <a:rPr lang="en-US" sz="1600" dirty="0">
                <a:latin typeface="Courier New" panose="02070309020205020404" pitchFamily="49" charset="0"/>
                <a:cs typeface="Courier New" panose="02070309020205020404" pitchFamily="49" charset="0"/>
              </a:rPr>
              <a:t>applications:</a:t>
            </a:r>
          </a:p>
          <a:p>
            <a:pPr marL="0" indent="0">
              <a:buNone/>
            </a:pPr>
            <a:r>
              <a:rPr lang="en-US" sz="1600" dirty="0">
                <a:latin typeface="Courier New" panose="02070309020205020404" pitchFamily="49" charset="0"/>
                <a:cs typeface="Courier New" panose="02070309020205020404" pitchFamily="49" charset="0"/>
              </a:rPr>
              <a:t># replace the host variable below with your own unique one, as this one can be already taken</a:t>
            </a:r>
          </a:p>
          <a:p>
            <a:pPr marL="0" indent="0">
              <a:buNone/>
            </a:pPr>
            <a:r>
              <a:rPr lang="en-US" sz="1600" dirty="0">
                <a:latin typeface="Courier New" panose="02070309020205020404" pitchFamily="49" charset="0"/>
                <a:cs typeface="Courier New" panose="02070309020205020404" pitchFamily="49" charset="0"/>
              </a:rPr>
              <a:t>- name: </a:t>
            </a:r>
            <a:r>
              <a:rPr lang="en-US" sz="1600" dirty="0" err="1">
                <a:latin typeface="Courier New" panose="02070309020205020404" pitchFamily="49" charset="0"/>
                <a:cs typeface="Courier New" panose="02070309020205020404" pitchFamily="49" charset="0"/>
              </a:rPr>
              <a:t>ibm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db</a:t>
            </a:r>
            <a:r>
              <a:rPr lang="en-US" sz="1600" dirty="0">
                <a:latin typeface="Courier New" panose="02070309020205020404" pitchFamily="49" charset="0"/>
                <a:cs typeface="Courier New" panose="02070309020205020404" pitchFamily="49" charset="0"/>
              </a:rPr>
              <a:t>-hands-on</a:t>
            </a:r>
          </a:p>
          <a:p>
            <a:pPr marL="0" indent="0">
              <a:buNone/>
            </a:pPr>
            <a:r>
              <a:rPr lang="en-US" sz="1600" dirty="0">
                <a:latin typeface="Courier New" panose="02070309020205020404" pitchFamily="49" charset="0"/>
                <a:cs typeface="Courier New" panose="02070309020205020404" pitchFamily="49" charset="0"/>
              </a:rPr>
              <a:t>  memory: 64M</a:t>
            </a:r>
          </a:p>
          <a:p>
            <a:pPr marL="0" indent="0">
              <a:buNone/>
            </a:pPr>
            <a:r>
              <a:rPr lang="en-US" sz="1600" dirty="0">
                <a:latin typeface="Courier New" panose="02070309020205020404" pitchFamily="49" charset="0"/>
                <a:cs typeface="Courier New" panose="02070309020205020404" pitchFamily="49" charset="0"/>
              </a:rPr>
              <a:t>  instances: 1</a:t>
            </a:r>
          </a:p>
          <a:p>
            <a:pPr marL="0" indent="0">
              <a:buNone/>
            </a:pPr>
            <a:r>
              <a:rPr lang="en-US" sz="1600" dirty="0">
                <a:latin typeface="Courier New" panose="02070309020205020404" pitchFamily="49" charset="0"/>
                <a:cs typeface="Courier New" panose="02070309020205020404" pitchFamily="49" charset="0"/>
              </a:rPr>
              <a:t>  path: .</a:t>
            </a:r>
          </a:p>
          <a:p>
            <a:pPr marL="0" indent="0">
              <a:buNone/>
            </a:pPr>
            <a:r>
              <a:rPr lang="en-US" sz="1600" dirty="0">
                <a:latin typeface="Courier New" panose="02070309020205020404" pitchFamily="49" charset="0"/>
                <a:cs typeface="Courier New" panose="02070309020205020404" pitchFamily="49" charset="0"/>
              </a:rPr>
              <a:t>  host: </a:t>
            </a:r>
            <a:r>
              <a:rPr lang="en-US" sz="1600" dirty="0" err="1">
                <a:latin typeface="Courier New" panose="02070309020205020404" pitchFamily="49" charset="0"/>
                <a:cs typeface="Courier New" panose="02070309020205020404" pitchFamily="49" charset="0"/>
              </a:rPr>
              <a:t>sunimal</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framework: node</a:t>
            </a:r>
          </a:p>
          <a:p>
            <a:pPr marL="0" indent="0">
              <a:buNone/>
            </a:pPr>
            <a:r>
              <a:rPr lang="en-US" sz="1600" dirty="0">
                <a:latin typeface="Courier New" panose="02070309020205020404" pitchFamily="49" charset="0"/>
                <a:cs typeface="Courier New" panose="02070309020205020404" pitchFamily="49" charset="0"/>
              </a:rPr>
              <a:t>  command:    node app.js</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buildpack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sdk</a:t>
            </a:r>
            <a:r>
              <a:rPr lang="en-US" sz="1600" dirty="0">
                <a:latin typeface="Courier New" panose="02070309020205020404" pitchFamily="49" charset="0"/>
                <a:cs typeface="Courier New" panose="02070309020205020404" pitchFamily="49" charset="0"/>
              </a:rPr>
              <a:t>-for-</a:t>
            </a:r>
            <a:r>
              <a:rPr lang="en-US" sz="1600" dirty="0" err="1">
                <a:latin typeface="Courier New" panose="02070309020205020404" pitchFamily="49" charset="0"/>
                <a:cs typeface="Courier New" panose="02070309020205020404" pitchFamily="49" charset="0"/>
              </a:rPr>
              <a:t>nodejs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services:</a:t>
            </a:r>
          </a:p>
          <a:p>
            <a:pPr marL="0" indent="0">
              <a:buNone/>
            </a:pPr>
            <a:r>
              <a:rPr lang="en-US" sz="1600" dirty="0">
                <a:latin typeface="Courier New" panose="02070309020205020404" pitchFamily="49" charset="0"/>
                <a:cs typeface="Courier New" panose="02070309020205020404" pitchFamily="49" charset="0"/>
              </a:rPr>
              <a:t>  - Db2-er</a:t>
            </a:r>
            <a:endParaRPr lang="en-US" sz="16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9664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index.js </a:t>
            </a:r>
          </a:p>
        </p:txBody>
      </p:sp>
      <p:sp>
        <p:nvSpPr>
          <p:cNvPr id="4" name="Date Placeholder 3"/>
          <p:cNvSpPr>
            <a:spLocks noGrp="1"/>
          </p:cNvSpPr>
          <p:nvPr>
            <p:ph type="dt" sz="half" idx="10"/>
          </p:nvPr>
        </p:nvSpPr>
        <p:spPr/>
        <p:txBody>
          <a:bodyPr/>
          <a:lstStyle/>
          <a:p>
            <a:fld id="{06A26A95-721C-4EA9-ACFB-2C9ED1C8935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11" name="Content Placeholder 10"/>
          <p:cNvSpPr>
            <a:spLocks noGrp="1"/>
          </p:cNvSpPr>
          <p:nvPr>
            <p:ph idx="1"/>
          </p:nvPr>
        </p:nvSpPr>
        <p:spPr>
          <a:xfrm>
            <a:off x="457200" y="1341437"/>
            <a:ext cx="8229600" cy="4297363"/>
          </a:xfrm>
          <a:ln>
            <a:solidFill>
              <a:schemeClr val="tx1"/>
            </a:solidFill>
          </a:ln>
        </p:spPr>
        <p:txBody>
          <a:bodyPr>
            <a:normAutofit fontScale="92500" lnSpcReduction="10000"/>
          </a:bodyPr>
          <a:lstStyle/>
          <a:p>
            <a:pPr marL="0" indent="0">
              <a:buNone/>
            </a:pPr>
            <a:r>
              <a:rPr lang="en-US" sz="900" dirty="0" err="1">
                <a:latin typeface="Courier New" panose="02070309020205020404" pitchFamily="49" charset="0"/>
                <a:cs typeface="Courier New" panose="02070309020205020404" pitchFamily="49" charset="0"/>
              </a:rPr>
              <a:t>exports.listSysTables</a:t>
            </a:r>
            <a:r>
              <a:rPr lang="en-US" sz="900" dirty="0">
                <a:latin typeface="Courier New" panose="02070309020205020404" pitchFamily="49" charset="0"/>
                <a:cs typeface="Courier New" panose="02070309020205020404" pitchFamily="49" charset="0"/>
              </a:rPr>
              <a:t> = function(</a:t>
            </a:r>
            <a:r>
              <a:rPr lang="en-US" sz="900" dirty="0" err="1">
                <a:latin typeface="Courier New" panose="02070309020205020404" pitchFamily="49" charset="0"/>
                <a:cs typeface="Courier New" panose="02070309020205020404" pitchFamily="49" charset="0"/>
              </a:rPr>
              <a:t>ibmdb,connString</a:t>
            </a: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return function(req, res) {</a:t>
            </a:r>
          </a:p>
          <a:p>
            <a:pPr marL="0" indent="0">
              <a:buNone/>
            </a:pP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ibmdb.open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connString</a:t>
            </a:r>
            <a:r>
              <a:rPr lang="en-US" sz="900" dirty="0">
                <a:latin typeface="Courier New" panose="02070309020205020404" pitchFamily="49" charset="0"/>
                <a:cs typeface="Courier New" panose="02070309020205020404" pitchFamily="49" charset="0"/>
              </a:rPr>
              <a:t>, function(err, conn) {</a:t>
            </a:r>
          </a:p>
          <a:p>
            <a:pPr marL="0" indent="0">
              <a:buNone/>
            </a:pPr>
            <a:r>
              <a:rPr lang="en-US" sz="900" dirty="0">
                <a:latin typeface="Courier New" panose="02070309020205020404" pitchFamily="49" charset="0"/>
                <a:cs typeface="Courier New" panose="02070309020205020404" pitchFamily="49" charset="0"/>
              </a:rPr>
              <a:t>	if (err )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res.send</a:t>
            </a:r>
            <a:r>
              <a:rPr lang="en-US" sz="900" dirty="0">
                <a:latin typeface="Courier New" panose="02070309020205020404" pitchFamily="49" charset="0"/>
                <a:cs typeface="Courier New" panose="02070309020205020404" pitchFamily="49" charset="0"/>
              </a:rPr>
              <a:t>("error occurred " + </a:t>
            </a:r>
            <a:r>
              <a:rPr lang="en-US" sz="900" dirty="0" err="1">
                <a:latin typeface="Courier New" panose="02070309020205020404" pitchFamily="49" charset="0"/>
                <a:cs typeface="Courier New" panose="02070309020205020404" pitchFamily="49" charset="0"/>
              </a:rPr>
              <a:t>err.message</a:t>
            </a:r>
            <a:r>
              <a:rPr lang="en-US" sz="900" dirty="0">
                <a:latin typeface="Courier New" panose="02070309020205020404" pitchFamily="49" charset="0"/>
                <a:cs typeface="Courier New" panose="02070309020205020404" pitchFamily="49" charset="0"/>
              </a:rPr>
              <a:t>);</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else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conn.query</a:t>
            </a:r>
            <a:r>
              <a:rPr lang="en-US" sz="900" dirty="0">
                <a:latin typeface="Courier New" panose="02070309020205020404" pitchFamily="49" charset="0"/>
                <a:cs typeface="Courier New" panose="02070309020205020404" pitchFamily="49" charset="0"/>
              </a:rPr>
              <a:t>("SELECT * FROM LDZ12073.STATS FETCH FIRST 10 ROWS ONLY", function(err, tables, </a:t>
            </a:r>
            <a:r>
              <a:rPr lang="en-US" sz="900" dirty="0" err="1">
                <a:latin typeface="Courier New" panose="02070309020205020404" pitchFamily="49" charset="0"/>
                <a:cs typeface="Courier New" panose="02070309020205020404" pitchFamily="49" charset="0"/>
              </a:rPr>
              <a:t>moreResultSets</a:t>
            </a: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if ( !err ) {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res.render</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 : tables,</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tableName</a:t>
            </a:r>
            <a:r>
              <a:rPr lang="en-US" sz="900" dirty="0">
                <a:latin typeface="Courier New" panose="02070309020205020404" pitchFamily="49" charset="0"/>
                <a:cs typeface="Courier New" panose="02070309020205020404" pitchFamily="49" charset="0"/>
              </a:rPr>
              <a:t>" : "10 rows from the STATS table",</a:t>
            </a:r>
          </a:p>
          <a:p>
            <a:pPr marL="0" indent="0">
              <a:buNone/>
            </a:pPr>
            <a:r>
              <a:rPr lang="en-US" sz="900" dirty="0">
                <a:latin typeface="Courier New" panose="02070309020205020404" pitchFamily="49" charset="0"/>
                <a:cs typeface="Courier New" panose="02070309020205020404" pitchFamily="49" charset="0"/>
              </a:rPr>
              <a:t>		"message": "Congratulations. Your connection to Db2 is successful."</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 else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res.send</a:t>
            </a:r>
            <a:r>
              <a:rPr lang="en-US" sz="900" dirty="0">
                <a:latin typeface="Courier New" panose="02070309020205020404" pitchFamily="49" charset="0"/>
                <a:cs typeface="Courier New" panose="02070309020205020404" pitchFamily="49" charset="0"/>
              </a:rPr>
              <a:t>("error occurred " + </a:t>
            </a:r>
            <a:r>
              <a:rPr lang="en-US" sz="900" dirty="0" err="1">
                <a:latin typeface="Courier New" panose="02070309020205020404" pitchFamily="49" charset="0"/>
                <a:cs typeface="Courier New" panose="02070309020205020404" pitchFamily="49" charset="0"/>
              </a:rPr>
              <a:t>err.message</a:t>
            </a:r>
            <a:r>
              <a:rPr lang="en-US" sz="900" dirty="0">
                <a:latin typeface="Courier New" panose="02070309020205020404" pitchFamily="49" charset="0"/>
                <a:cs typeface="Courier New" panose="02070309020205020404" pitchFamily="49" charset="0"/>
              </a:rPr>
              <a:t>);</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Close the connection to the database</a:t>
            </a:r>
          </a:p>
          <a:p>
            <a:pPr marL="0" indent="0">
              <a:buNone/>
            </a:pPr>
            <a:r>
              <a:rPr lang="en-US" sz="900" dirty="0">
                <a:latin typeface="Courier New" panose="02070309020205020404" pitchFamily="49" charset="0"/>
                <a:cs typeface="Courier New" panose="02070309020205020404" pitchFamily="49" charset="0"/>
              </a:rPr>
              <a:t>	param 1: The callback function to execute on completion of close function.</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conn.close</a:t>
            </a:r>
            <a:r>
              <a:rPr lang="en-US" sz="900" dirty="0">
                <a:latin typeface="Courier New" panose="02070309020205020404" pitchFamily="49" charset="0"/>
                <a:cs typeface="Courier New" panose="02070309020205020404" pitchFamily="49" charset="0"/>
              </a:rPr>
              <a:t>(function(){</a:t>
            </a:r>
          </a:p>
          <a:p>
            <a:pPr marL="0" indent="0">
              <a:buNone/>
            </a:pPr>
            <a:r>
              <a:rPr lang="en-US" sz="900" dirty="0">
                <a:latin typeface="Courier New" panose="02070309020205020404" pitchFamily="49" charset="0"/>
                <a:cs typeface="Courier New" panose="02070309020205020404" pitchFamily="49" charset="0"/>
              </a:rPr>
              <a:t>	console.log("Connection Closed");</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a:t>
            </a:r>
          </a:p>
        </p:txBody>
      </p:sp>
      <p:sp>
        <p:nvSpPr>
          <p:cNvPr id="3" name="TextBox 2"/>
          <p:cNvSpPr txBox="1"/>
          <p:nvPr/>
        </p:nvSpPr>
        <p:spPr>
          <a:xfrm>
            <a:off x="381000" y="5943600"/>
            <a:ext cx="6629400" cy="369332"/>
          </a:xfrm>
          <a:prstGeom prst="rect">
            <a:avLst/>
          </a:prstGeom>
          <a:noFill/>
        </p:spPr>
        <p:txBody>
          <a:bodyPr wrap="square" rtlCol="0">
            <a:spAutoFit/>
          </a:bodyPr>
          <a:lstStyle/>
          <a:p>
            <a:r>
              <a:rPr lang="en-US" dirty="0"/>
              <a:t>Note: index.js is located in the ‘routes’ folder</a:t>
            </a:r>
          </a:p>
        </p:txBody>
      </p:sp>
    </p:spTree>
    <p:extLst>
      <p:ext uri="{BB962C8B-B14F-4D97-AF65-F5344CB8AC3E}">
        <p14:creationId xmlns:p14="http://schemas.microsoft.com/office/powerpoint/2010/main" val="2080843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a:t>layout.jade</a:t>
            </a:r>
            <a:endParaRPr lang="en-US" dirty="0"/>
          </a:p>
        </p:txBody>
      </p:sp>
      <p:sp>
        <p:nvSpPr>
          <p:cNvPr id="4" name="Date Placeholder 3"/>
          <p:cNvSpPr>
            <a:spLocks noGrp="1"/>
          </p:cNvSpPr>
          <p:nvPr>
            <p:ph type="dt" sz="half" idx="10"/>
          </p:nvPr>
        </p:nvSpPr>
        <p:spPr/>
        <p:txBody>
          <a:bodyPr/>
          <a:lstStyle/>
          <a:p>
            <a:fld id="{06A26A95-721C-4EA9-ACFB-2C9ED1C8935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11" name="Content Placeholder 10"/>
          <p:cNvSpPr>
            <a:spLocks noGrp="1"/>
          </p:cNvSpPr>
          <p:nvPr>
            <p:ph idx="1"/>
          </p:nvPr>
        </p:nvSpPr>
        <p:spPr>
          <a:xfrm>
            <a:off x="447963" y="861219"/>
            <a:ext cx="8229600" cy="1249363"/>
          </a:xfrm>
          <a:ln>
            <a:solidFill>
              <a:schemeClr val="tx1"/>
            </a:solidFill>
          </a:ln>
        </p:spPr>
        <p:txBody>
          <a:bodyPr>
            <a:normAutofit/>
          </a:bodyPr>
          <a:lstStyle/>
          <a:p>
            <a:pPr marL="0" indent="0">
              <a:buNone/>
            </a:pPr>
            <a:r>
              <a:rPr lang="en-US" sz="900" dirty="0">
                <a:latin typeface="Courier New" panose="02070309020205020404" pitchFamily="49" charset="0"/>
                <a:cs typeface="Courier New" panose="02070309020205020404" pitchFamily="49" charset="0"/>
              </a:rPr>
              <a:t>doctype html</a:t>
            </a:r>
          </a:p>
          <a:p>
            <a:pPr marL="0" indent="0">
              <a:buNone/>
            </a:pPr>
            <a:r>
              <a:rPr lang="en-US" sz="900" dirty="0">
                <a:latin typeface="Courier New" panose="02070309020205020404" pitchFamily="49" charset="0"/>
                <a:cs typeface="Courier New" panose="02070309020205020404" pitchFamily="49" charset="0"/>
              </a:rPr>
              <a:t>html</a:t>
            </a:r>
          </a:p>
          <a:p>
            <a:pPr marL="0" indent="0">
              <a:buNone/>
            </a:pPr>
            <a:r>
              <a:rPr lang="en-US" sz="900" dirty="0">
                <a:latin typeface="Courier New" panose="02070309020205020404" pitchFamily="49" charset="0"/>
                <a:cs typeface="Courier New" panose="02070309020205020404" pitchFamily="49" charset="0"/>
              </a:rPr>
              <a:t>  head</a:t>
            </a:r>
          </a:p>
          <a:p>
            <a:pPr marL="0" indent="0">
              <a:buNone/>
            </a:pPr>
            <a:r>
              <a:rPr lang="en-US" sz="900" dirty="0">
                <a:latin typeface="Courier New" panose="02070309020205020404" pitchFamily="49" charset="0"/>
                <a:cs typeface="Courier New" panose="02070309020205020404" pitchFamily="49" charset="0"/>
              </a:rPr>
              <a:t>    title= title</a:t>
            </a:r>
          </a:p>
          <a:p>
            <a:pPr marL="0" indent="0">
              <a:buNone/>
            </a:pPr>
            <a:r>
              <a:rPr lang="en-US" sz="900" dirty="0">
                <a:latin typeface="Courier New" panose="02070309020205020404" pitchFamily="49" charset="0"/>
                <a:cs typeface="Courier New" panose="02070309020205020404" pitchFamily="49" charset="0"/>
              </a:rPr>
              <a:t>    link(</a:t>
            </a:r>
            <a:r>
              <a:rPr lang="en-US" sz="900" dirty="0" err="1">
                <a:latin typeface="Courier New" panose="02070309020205020404" pitchFamily="49" charset="0"/>
                <a:cs typeface="Courier New" panose="02070309020205020404" pitchFamily="49" charset="0"/>
              </a:rPr>
              <a:t>rel</a:t>
            </a:r>
            <a:r>
              <a:rPr lang="en-US" sz="900" dirty="0">
                <a:latin typeface="Courier New" panose="02070309020205020404" pitchFamily="49" charset="0"/>
                <a:cs typeface="Courier New" panose="02070309020205020404" pitchFamily="49" charset="0"/>
              </a:rPr>
              <a:t>='stylesheet', </a:t>
            </a:r>
            <a:r>
              <a:rPr lang="en-US" sz="900" dirty="0" err="1">
                <a:latin typeface="Courier New" panose="02070309020205020404" pitchFamily="49" charset="0"/>
                <a:cs typeface="Courier New" panose="02070309020205020404" pitchFamily="49" charset="0"/>
              </a:rPr>
              <a:t>href</a:t>
            </a:r>
            <a:r>
              <a:rPr lang="en-US" sz="900" dirty="0">
                <a:latin typeface="Courier New" panose="02070309020205020404" pitchFamily="49" charset="0"/>
                <a:cs typeface="Courier New" panose="02070309020205020404" pitchFamily="49" charset="0"/>
              </a:rPr>
              <a:t>='/stylesheets/style.css')</a:t>
            </a:r>
          </a:p>
          <a:p>
            <a:pPr marL="0" indent="0">
              <a:buNone/>
            </a:pPr>
            <a:r>
              <a:rPr lang="en-US" sz="900" dirty="0">
                <a:latin typeface="Courier New" panose="02070309020205020404" pitchFamily="49" charset="0"/>
                <a:cs typeface="Courier New" panose="02070309020205020404" pitchFamily="49" charset="0"/>
              </a:rPr>
              <a:t>  body</a:t>
            </a:r>
          </a:p>
          <a:p>
            <a:pPr marL="0" indent="0">
              <a:buNone/>
            </a:pPr>
            <a:r>
              <a:rPr lang="en-US" sz="900" dirty="0">
                <a:latin typeface="Courier New" panose="02070309020205020404" pitchFamily="49" charset="0"/>
                <a:cs typeface="Courier New" panose="02070309020205020404" pitchFamily="49" charset="0"/>
              </a:rPr>
              <a:t>    block content</a:t>
            </a:r>
          </a:p>
        </p:txBody>
      </p:sp>
      <p:sp>
        <p:nvSpPr>
          <p:cNvPr id="3" name="TextBox 2"/>
          <p:cNvSpPr txBox="1"/>
          <p:nvPr/>
        </p:nvSpPr>
        <p:spPr>
          <a:xfrm>
            <a:off x="381000" y="5943600"/>
            <a:ext cx="6629400" cy="369332"/>
          </a:xfrm>
          <a:prstGeom prst="rect">
            <a:avLst/>
          </a:prstGeom>
          <a:noFill/>
        </p:spPr>
        <p:txBody>
          <a:bodyPr wrap="square" rtlCol="0">
            <a:spAutoFit/>
          </a:bodyPr>
          <a:lstStyle/>
          <a:p>
            <a:r>
              <a:rPr lang="en-US" dirty="0"/>
              <a:t>Note: located in the ‘views’ folder</a:t>
            </a:r>
          </a:p>
        </p:txBody>
      </p:sp>
      <p:sp>
        <p:nvSpPr>
          <p:cNvPr id="8" name="Content Placeholder 10">
            <a:extLst>
              <a:ext uri="{FF2B5EF4-FFF2-40B4-BE49-F238E27FC236}">
                <a16:creationId xmlns:a16="http://schemas.microsoft.com/office/drawing/2014/main" id="{2ED020EE-0A15-4468-B560-1E4A711AEC45}"/>
              </a:ext>
            </a:extLst>
          </p:cNvPr>
          <p:cNvSpPr txBox="1">
            <a:spLocks/>
          </p:cNvSpPr>
          <p:nvPr/>
        </p:nvSpPr>
        <p:spPr>
          <a:xfrm>
            <a:off x="466436" y="3017838"/>
            <a:ext cx="8229600" cy="2773362"/>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dirty="0">
                <a:latin typeface="Courier New" panose="02070309020205020404" pitchFamily="49" charset="0"/>
                <a:cs typeface="Courier New" panose="02070309020205020404" pitchFamily="49" charset="0"/>
              </a:rPr>
              <a:t>extends layout</a:t>
            </a:r>
          </a:p>
          <a:p>
            <a:pPr marL="0" indent="0">
              <a:buNone/>
            </a:pP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block content</a:t>
            </a:r>
          </a:p>
          <a:p>
            <a:pPr marL="0" indent="0">
              <a:buNone/>
            </a:pPr>
            <a:r>
              <a:rPr lang="en-US" sz="900" dirty="0">
                <a:latin typeface="Courier New" panose="02070309020205020404" pitchFamily="49" charset="0"/>
                <a:cs typeface="Courier New" panose="02070309020205020404" pitchFamily="49" charset="0"/>
              </a:rPr>
              <a:t>    h1=message</a:t>
            </a:r>
          </a:p>
          <a:p>
            <a:pPr marL="0" indent="0">
              <a:buNone/>
            </a:pPr>
            <a:r>
              <a:rPr lang="en-US" sz="900" dirty="0">
                <a:latin typeface="Courier New" panose="02070309020205020404" pitchFamily="49" charset="0"/>
                <a:cs typeface="Courier New" panose="02070309020205020404" pitchFamily="49" charset="0"/>
              </a:rPr>
              <a:t>    h2=</a:t>
            </a:r>
            <a:r>
              <a:rPr lang="en-US" sz="900" dirty="0" err="1">
                <a:latin typeface="Courier New" panose="02070309020205020404" pitchFamily="49" charset="0"/>
                <a:cs typeface="Courier New" panose="02070309020205020404" pitchFamily="49" charset="0"/>
              </a:rPr>
              <a:t>tableName</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form#list-form</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div#main</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table#list</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thead</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tr</a:t>
            </a:r>
          </a:p>
          <a:p>
            <a:pPr marL="0" indent="0">
              <a:buNone/>
            </a:pPr>
            <a:r>
              <a:rPr lang="en-US" sz="900" dirty="0">
                <a:latin typeface="Courier New" panose="02070309020205020404" pitchFamily="49" charset="0"/>
                <a:cs typeface="Courier New" panose="02070309020205020404" pitchFamily="49" charset="0"/>
              </a:rPr>
              <a:t>              for </a:t>
            </a:r>
            <a:r>
              <a:rPr lang="en-US" sz="900" dirty="0" err="1">
                <a:latin typeface="Courier New" panose="02070309020205020404" pitchFamily="49" charset="0"/>
                <a:cs typeface="Courier New" panose="02070309020205020404" pitchFamily="49" charset="0"/>
              </a:rPr>
              <a:t>hdr</a:t>
            </a:r>
            <a:r>
              <a:rPr lang="en-US" sz="900" dirty="0">
                <a:latin typeface="Courier New" panose="02070309020205020404" pitchFamily="49" charset="0"/>
                <a:cs typeface="Courier New" panose="02070309020205020404" pitchFamily="49" charset="0"/>
              </a:rPr>
              <a:t> in </a:t>
            </a:r>
            <a:r>
              <a:rPr lang="en-US" sz="900" dirty="0" err="1">
                <a:latin typeface="Courier New" panose="02070309020205020404" pitchFamily="49" charset="0"/>
                <a:cs typeface="Courier New" panose="02070309020205020404" pitchFamily="49" charset="0"/>
              </a:rPr>
              <a:t>Object.keys</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[0])</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th</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hdr</a:t>
            </a:r>
            <a:r>
              <a:rPr lang="en-US" sz="900" dirty="0">
                <a:latin typeface="Courier New" panose="02070309020205020404" pitchFamily="49" charset="0"/>
                <a:cs typeface="Courier New" panose="02070309020205020404" pitchFamily="49" charset="0"/>
              </a:rPr>
              <a:t>}</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tbody</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if </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 &amp;&amp; </a:t>
            </a:r>
            <a:r>
              <a:rPr lang="en-US" sz="900" dirty="0" err="1">
                <a:latin typeface="Courier New" panose="02070309020205020404" pitchFamily="49" charset="0"/>
                <a:cs typeface="Courier New" panose="02070309020205020404" pitchFamily="49" charset="0"/>
              </a:rPr>
              <a:t>tablelist.length</a:t>
            </a:r>
            <a:r>
              <a:rPr lang="en-US" sz="900" dirty="0">
                <a:latin typeface="Courier New" panose="02070309020205020404" pitchFamily="49" charset="0"/>
                <a:cs typeface="Courier New" panose="02070309020205020404" pitchFamily="49" charset="0"/>
              </a:rPr>
              <a:t> &gt; 0</a:t>
            </a:r>
          </a:p>
          <a:p>
            <a:pPr marL="0" indent="0">
              <a:buNone/>
            </a:pPr>
            <a:r>
              <a:rPr lang="en-US" sz="900" dirty="0">
                <a:latin typeface="Courier New" panose="02070309020205020404" pitchFamily="49" charset="0"/>
                <a:cs typeface="Courier New" panose="02070309020205020404" pitchFamily="49" charset="0"/>
              </a:rPr>
              <a:t>              each row in </a:t>
            </a:r>
            <a:r>
              <a:rPr lang="en-US" sz="900" dirty="0" err="1">
                <a:latin typeface="Courier New" panose="02070309020205020404" pitchFamily="49" charset="0"/>
                <a:cs typeface="Courier New" panose="02070309020205020404" pitchFamily="49" charset="0"/>
              </a:rPr>
              <a:t>tablelist</a:t>
            </a: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tr</a:t>
            </a:r>
          </a:p>
          <a:p>
            <a:pPr marL="0" indent="0">
              <a:buNone/>
            </a:pPr>
            <a:r>
              <a:rPr lang="en-US" sz="900" dirty="0">
                <a:latin typeface="Courier New" panose="02070309020205020404" pitchFamily="49" charset="0"/>
                <a:cs typeface="Courier New" panose="02070309020205020404" pitchFamily="49" charset="0"/>
              </a:rPr>
              <a:t>                  each col in row</a:t>
            </a:r>
          </a:p>
          <a:p>
            <a:pPr marL="0" indent="0">
              <a:buNone/>
            </a:pPr>
            <a:r>
              <a:rPr lang="en-US" sz="900" dirty="0">
                <a:latin typeface="Courier New" panose="02070309020205020404" pitchFamily="49" charset="0"/>
                <a:cs typeface="Courier New" panose="02070309020205020404" pitchFamily="49" charset="0"/>
              </a:rPr>
              <a:t>                    td #{col}</a:t>
            </a:r>
          </a:p>
        </p:txBody>
      </p:sp>
      <p:sp>
        <p:nvSpPr>
          <p:cNvPr id="9" name="Title 1">
            <a:extLst>
              <a:ext uri="{FF2B5EF4-FFF2-40B4-BE49-F238E27FC236}">
                <a16:creationId xmlns:a16="http://schemas.microsoft.com/office/drawing/2014/main" id="{E27B1B3D-8BC9-4184-B4C0-4558FD223894}"/>
              </a:ext>
            </a:extLst>
          </p:cNvPr>
          <p:cNvSpPr txBox="1">
            <a:spLocks/>
          </p:cNvSpPr>
          <p:nvPr/>
        </p:nvSpPr>
        <p:spPr>
          <a:xfrm>
            <a:off x="609600" y="199271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r>
              <a:rPr lang="en-US" dirty="0" err="1"/>
              <a:t>tablelist.jade</a:t>
            </a:r>
            <a:endParaRPr lang="en-US" dirty="0"/>
          </a:p>
        </p:txBody>
      </p:sp>
    </p:spTree>
    <p:extLst>
      <p:ext uri="{BB962C8B-B14F-4D97-AF65-F5344CB8AC3E}">
        <p14:creationId xmlns:p14="http://schemas.microsoft.com/office/powerpoint/2010/main" val="39803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Milestones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sz="3200" dirty="0"/>
              <a:t>Successful login</a:t>
            </a:r>
          </a:p>
          <a:p>
            <a:pPr marL="514350" indent="-514350">
              <a:buFont typeface="+mj-lt"/>
              <a:buAutoNum type="arabicPeriod"/>
            </a:pPr>
            <a:endParaRPr lang="en-US" sz="3200" dirty="0"/>
          </a:p>
          <a:p>
            <a:pPr marL="457200" indent="-457200">
              <a:buFont typeface="+mj-lt"/>
              <a:buAutoNum type="arabicPeriod"/>
            </a:pPr>
            <a:r>
              <a:rPr lang="en-US" sz="3200" dirty="0"/>
              <a:t>Install CLI</a:t>
            </a:r>
          </a:p>
          <a:p>
            <a:pPr marL="457200" indent="-457200">
              <a:buFont typeface="+mj-lt"/>
              <a:buAutoNum type="arabicPeriod"/>
            </a:pPr>
            <a:endParaRPr lang="en-US" sz="3200" dirty="0"/>
          </a:p>
          <a:p>
            <a:pPr marL="457200" indent="-457200">
              <a:buFont typeface="+mj-lt"/>
              <a:buAutoNum type="arabicPeriod"/>
            </a:pPr>
            <a:r>
              <a:rPr lang="en-US" sz="3200" dirty="0"/>
              <a:t>Load web app</a:t>
            </a:r>
          </a:p>
          <a:p>
            <a:pPr marL="457200" indent="-457200">
              <a:buFont typeface="+mj-lt"/>
              <a:buAutoNum type="arabicPeriod"/>
            </a:pPr>
            <a:endParaRPr lang="en-US" sz="3200" dirty="0"/>
          </a:p>
          <a:p>
            <a:pPr marL="457200" indent="-457200">
              <a:buFont typeface="+mj-lt"/>
              <a:buAutoNum type="arabicPeriod"/>
            </a:pPr>
            <a:r>
              <a:rPr lang="en-US" sz="3200" dirty="0"/>
              <a:t>Load Watson web app</a:t>
            </a:r>
          </a:p>
          <a:p>
            <a:pPr marL="457200" indent="-457200">
              <a:buFont typeface="+mj-lt"/>
              <a:buAutoNum type="arabicPeriod"/>
            </a:pPr>
            <a:endParaRPr lang="en-US" sz="3200" dirty="0"/>
          </a:p>
          <a:p>
            <a:pPr marL="457200" indent="-457200">
              <a:buFont typeface="+mj-lt"/>
              <a:buAutoNum type="arabicPeriod"/>
            </a:pPr>
            <a:r>
              <a:rPr lang="en-US" sz="3200" dirty="0"/>
              <a:t>Run SQL query</a:t>
            </a:r>
          </a:p>
          <a:p>
            <a:pPr marL="457200" indent="-457200">
              <a:buFont typeface="+mj-lt"/>
              <a:buAutoNum type="arabicPeriod"/>
            </a:pPr>
            <a:endParaRPr lang="en-US" sz="3200" dirty="0"/>
          </a:p>
          <a:p>
            <a:pPr marL="457200" indent="-457200">
              <a:buFont typeface="+mj-lt"/>
              <a:buAutoNum type="arabicPeriod"/>
            </a:pPr>
            <a:r>
              <a:rPr lang="en-US" sz="3200" dirty="0"/>
              <a:t>Run R script and visualize data</a:t>
            </a:r>
          </a:p>
          <a:p>
            <a:pPr marL="457200" indent="-457200">
              <a:buFont typeface="+mj-lt"/>
              <a:buAutoNum type="arabicPeriod"/>
            </a:pPr>
            <a:endParaRPr lang="en-US" sz="3200" dirty="0"/>
          </a:p>
        </p:txBody>
      </p:sp>
      <p:sp>
        <p:nvSpPr>
          <p:cNvPr id="4" name="Date Placeholder 3"/>
          <p:cNvSpPr>
            <a:spLocks noGrp="1"/>
          </p:cNvSpPr>
          <p:nvPr>
            <p:ph type="dt" sz="half" idx="10"/>
          </p:nvPr>
        </p:nvSpPr>
        <p:spPr/>
        <p:txBody>
          <a:bodyPr/>
          <a:lstStyle/>
          <a:p>
            <a:fld id="{DBBC0872-992B-463A-BA4A-784965256CD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188373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Step 10: Modify index.js </a:t>
            </a:r>
          </a:p>
        </p:txBody>
      </p:sp>
      <p:sp>
        <p:nvSpPr>
          <p:cNvPr id="4" name="Date Placeholder 3"/>
          <p:cNvSpPr>
            <a:spLocks noGrp="1"/>
          </p:cNvSpPr>
          <p:nvPr>
            <p:ph type="dt" sz="half" idx="10"/>
          </p:nvPr>
        </p:nvSpPr>
        <p:spPr/>
        <p:txBody>
          <a:bodyPr/>
          <a:lstStyle/>
          <a:p>
            <a:fld id="{9547915C-8A81-4652-80D9-A1602A076F3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11" name="Content Placeholder 10"/>
          <p:cNvSpPr>
            <a:spLocks noGrp="1"/>
          </p:cNvSpPr>
          <p:nvPr>
            <p:ph idx="1"/>
          </p:nvPr>
        </p:nvSpPr>
        <p:spPr>
          <a:xfrm>
            <a:off x="457200" y="1646237"/>
            <a:ext cx="8229600" cy="4297363"/>
          </a:xfrm>
          <a:ln>
            <a:solidFill>
              <a:schemeClr val="tx1"/>
            </a:solidFill>
          </a:ln>
        </p:spPr>
        <p:txBody>
          <a:bodyPr>
            <a:normAutofit fontScale="92500" lnSpcReduction="10000"/>
          </a:bodyPr>
          <a:lstStyle/>
          <a:p>
            <a:pPr marL="0" indent="0">
              <a:buNone/>
            </a:pPr>
            <a:r>
              <a:rPr lang="en-US" sz="900" dirty="0" err="1">
                <a:latin typeface="Courier New" panose="02070309020205020404" pitchFamily="49" charset="0"/>
                <a:cs typeface="Courier New" panose="02070309020205020404" pitchFamily="49" charset="0"/>
              </a:rPr>
              <a:t>exports.listSysTables</a:t>
            </a:r>
            <a:r>
              <a:rPr lang="en-US" sz="900" dirty="0">
                <a:latin typeface="Courier New" panose="02070309020205020404" pitchFamily="49" charset="0"/>
                <a:cs typeface="Courier New" panose="02070309020205020404" pitchFamily="49" charset="0"/>
              </a:rPr>
              <a:t> = function(</a:t>
            </a:r>
            <a:r>
              <a:rPr lang="en-US" sz="900" dirty="0" err="1">
                <a:latin typeface="Courier New" panose="02070309020205020404" pitchFamily="49" charset="0"/>
                <a:cs typeface="Courier New" panose="02070309020205020404" pitchFamily="49" charset="0"/>
              </a:rPr>
              <a:t>ibmdb,connString</a:t>
            </a: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return function(req, res) {</a:t>
            </a:r>
          </a:p>
          <a:p>
            <a:pPr marL="0" indent="0">
              <a:buNone/>
            </a:pPr>
            <a:endParaRPr lang="en-US" sz="900" dirty="0">
              <a:latin typeface="Courier New" panose="02070309020205020404" pitchFamily="49" charset="0"/>
              <a:cs typeface="Courier New" panose="02070309020205020404" pitchFamily="49" charset="0"/>
            </a:endParaRP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ibmdb.open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connString</a:t>
            </a:r>
            <a:r>
              <a:rPr lang="en-US" sz="900" dirty="0">
                <a:latin typeface="Courier New" panose="02070309020205020404" pitchFamily="49" charset="0"/>
                <a:cs typeface="Courier New" panose="02070309020205020404" pitchFamily="49" charset="0"/>
              </a:rPr>
              <a:t>, function(err, conn) {</a:t>
            </a:r>
          </a:p>
          <a:p>
            <a:pPr marL="0" indent="0">
              <a:buNone/>
            </a:pPr>
            <a:r>
              <a:rPr lang="en-US" sz="900" dirty="0">
                <a:latin typeface="Courier New" panose="02070309020205020404" pitchFamily="49" charset="0"/>
                <a:cs typeface="Courier New" panose="02070309020205020404" pitchFamily="49" charset="0"/>
              </a:rPr>
              <a:t>	if (err )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res.send</a:t>
            </a:r>
            <a:r>
              <a:rPr lang="en-US" sz="900" dirty="0">
                <a:latin typeface="Courier New" panose="02070309020205020404" pitchFamily="49" charset="0"/>
                <a:cs typeface="Courier New" panose="02070309020205020404" pitchFamily="49" charset="0"/>
              </a:rPr>
              <a:t>("error occurred " + </a:t>
            </a:r>
            <a:r>
              <a:rPr lang="en-US" sz="900" dirty="0" err="1">
                <a:latin typeface="Courier New" panose="02070309020205020404" pitchFamily="49" charset="0"/>
                <a:cs typeface="Courier New" panose="02070309020205020404" pitchFamily="49" charset="0"/>
              </a:rPr>
              <a:t>err.message</a:t>
            </a:r>
            <a:r>
              <a:rPr lang="en-US" sz="900" dirty="0">
                <a:latin typeface="Courier New" panose="02070309020205020404" pitchFamily="49" charset="0"/>
                <a:cs typeface="Courier New" panose="02070309020205020404" pitchFamily="49" charset="0"/>
              </a:rPr>
              <a:t>);</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else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conn.query</a:t>
            </a:r>
            <a:r>
              <a:rPr lang="en-US" sz="900" dirty="0">
                <a:latin typeface="Courier New" panose="02070309020205020404" pitchFamily="49" charset="0"/>
                <a:cs typeface="Courier New" panose="02070309020205020404" pitchFamily="49" charset="0"/>
              </a:rPr>
              <a:t>("SELECT * FROM </a:t>
            </a:r>
            <a:r>
              <a:rPr lang="en-US" sz="900" dirty="0">
                <a:solidFill>
                  <a:srgbClr val="FF0000"/>
                </a:solidFill>
                <a:latin typeface="Courier New" panose="02070309020205020404" pitchFamily="49" charset="0"/>
                <a:cs typeface="Courier New" panose="02070309020205020404" pitchFamily="49" charset="0"/>
              </a:rPr>
              <a:t>LDZ12073.STATS </a:t>
            </a:r>
            <a:r>
              <a:rPr lang="en-US" sz="900" dirty="0">
                <a:latin typeface="Courier New" panose="02070309020205020404" pitchFamily="49" charset="0"/>
                <a:cs typeface="Courier New" panose="02070309020205020404" pitchFamily="49" charset="0"/>
              </a:rPr>
              <a:t>FETCH FIRST 10 ROWS ONLY", function(err, tables, </a:t>
            </a:r>
            <a:r>
              <a:rPr lang="en-US" sz="900" dirty="0" err="1">
                <a:latin typeface="Courier New" panose="02070309020205020404" pitchFamily="49" charset="0"/>
                <a:cs typeface="Courier New" panose="02070309020205020404" pitchFamily="49" charset="0"/>
              </a:rPr>
              <a:t>moreResultSets</a:t>
            </a: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if ( !err ) {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res.render</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tablelist</a:t>
            </a:r>
            <a:r>
              <a:rPr lang="en-US" sz="900" dirty="0">
                <a:latin typeface="Courier New" panose="02070309020205020404" pitchFamily="49" charset="0"/>
                <a:cs typeface="Courier New" panose="02070309020205020404" pitchFamily="49" charset="0"/>
              </a:rPr>
              <a:t>" : tables,</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tableName</a:t>
            </a:r>
            <a:r>
              <a:rPr lang="en-US" sz="900" dirty="0">
                <a:latin typeface="Courier New" panose="02070309020205020404" pitchFamily="49" charset="0"/>
                <a:cs typeface="Courier New" panose="02070309020205020404" pitchFamily="49" charset="0"/>
              </a:rPr>
              <a:t>" : "10 rows from the STATS table",</a:t>
            </a:r>
          </a:p>
          <a:p>
            <a:pPr marL="0" indent="0">
              <a:buNone/>
            </a:pPr>
            <a:r>
              <a:rPr lang="en-US" sz="900" dirty="0">
                <a:latin typeface="Courier New" panose="02070309020205020404" pitchFamily="49" charset="0"/>
                <a:cs typeface="Courier New" panose="02070309020205020404" pitchFamily="49" charset="0"/>
              </a:rPr>
              <a:t>		"message": "Congratulations. Your connection to Db2 is successful."</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 else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res.send</a:t>
            </a:r>
            <a:r>
              <a:rPr lang="en-US" sz="900" dirty="0">
                <a:latin typeface="Courier New" panose="02070309020205020404" pitchFamily="49" charset="0"/>
                <a:cs typeface="Courier New" panose="02070309020205020404" pitchFamily="49" charset="0"/>
              </a:rPr>
              <a:t>("error occurred " + </a:t>
            </a:r>
            <a:r>
              <a:rPr lang="en-US" sz="900" dirty="0" err="1">
                <a:latin typeface="Courier New" panose="02070309020205020404" pitchFamily="49" charset="0"/>
                <a:cs typeface="Courier New" panose="02070309020205020404" pitchFamily="49" charset="0"/>
              </a:rPr>
              <a:t>err.message</a:t>
            </a:r>
            <a:r>
              <a:rPr lang="en-US" sz="900" dirty="0">
                <a:latin typeface="Courier New" panose="02070309020205020404" pitchFamily="49" charset="0"/>
                <a:cs typeface="Courier New" panose="02070309020205020404" pitchFamily="49" charset="0"/>
              </a:rPr>
              <a:t>);</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Close the connection to the database</a:t>
            </a:r>
          </a:p>
          <a:p>
            <a:pPr marL="0" indent="0">
              <a:buNone/>
            </a:pPr>
            <a:r>
              <a:rPr lang="en-US" sz="900" dirty="0">
                <a:latin typeface="Courier New" panose="02070309020205020404" pitchFamily="49" charset="0"/>
                <a:cs typeface="Courier New" panose="02070309020205020404" pitchFamily="49" charset="0"/>
              </a:rPr>
              <a:t>	param 1: The callback function to execute on completion of close function.</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conn.close</a:t>
            </a:r>
            <a:r>
              <a:rPr lang="en-US" sz="900" dirty="0">
                <a:latin typeface="Courier New" panose="02070309020205020404" pitchFamily="49" charset="0"/>
                <a:cs typeface="Courier New" panose="02070309020205020404" pitchFamily="49" charset="0"/>
              </a:rPr>
              <a:t>(function(){</a:t>
            </a:r>
          </a:p>
          <a:p>
            <a:pPr marL="0" indent="0">
              <a:buNone/>
            </a:pPr>
            <a:r>
              <a:rPr lang="en-US" sz="900" dirty="0">
                <a:latin typeface="Courier New" panose="02070309020205020404" pitchFamily="49" charset="0"/>
                <a:cs typeface="Courier New" panose="02070309020205020404" pitchFamily="49" charset="0"/>
              </a:rPr>
              <a:t>	console.log("Connection Closed");</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	}</a:t>
            </a:r>
          </a:p>
          <a:p>
            <a:pPr marL="0" indent="0">
              <a:buNone/>
            </a:pPr>
            <a:r>
              <a:rPr lang="en-US" sz="900" dirty="0">
                <a:latin typeface="Courier New" panose="02070309020205020404" pitchFamily="49" charset="0"/>
                <a:cs typeface="Courier New" panose="02070309020205020404" pitchFamily="49" charset="0"/>
              </a:rPr>
              <a:t>}</a:t>
            </a:r>
          </a:p>
        </p:txBody>
      </p:sp>
      <p:sp>
        <p:nvSpPr>
          <p:cNvPr id="3" name="TextBox 2"/>
          <p:cNvSpPr txBox="1"/>
          <p:nvPr/>
        </p:nvSpPr>
        <p:spPr>
          <a:xfrm>
            <a:off x="381000" y="5943600"/>
            <a:ext cx="6629400" cy="369332"/>
          </a:xfrm>
          <a:prstGeom prst="rect">
            <a:avLst/>
          </a:prstGeom>
          <a:noFill/>
        </p:spPr>
        <p:txBody>
          <a:bodyPr wrap="square" rtlCol="0">
            <a:spAutoFit/>
          </a:bodyPr>
          <a:lstStyle/>
          <a:p>
            <a:r>
              <a:rPr lang="en-US" dirty="0"/>
              <a:t>Note: index.js is located in the ‘routes’ folder</a:t>
            </a:r>
          </a:p>
        </p:txBody>
      </p:sp>
      <p:sp>
        <p:nvSpPr>
          <p:cNvPr id="8" name="Oval 7">
            <a:extLst>
              <a:ext uri="{FF2B5EF4-FFF2-40B4-BE49-F238E27FC236}">
                <a16:creationId xmlns:a16="http://schemas.microsoft.com/office/drawing/2014/main" id="{8376628A-AF26-4212-A72C-16761FB36B0B}"/>
              </a:ext>
            </a:extLst>
          </p:cNvPr>
          <p:cNvSpPr/>
          <p:nvPr/>
        </p:nvSpPr>
        <p:spPr>
          <a:xfrm>
            <a:off x="2933700" y="2590800"/>
            <a:ext cx="1028700" cy="3048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6BAF2B-C759-4788-9C43-EE41A5B9AD10}"/>
              </a:ext>
            </a:extLst>
          </p:cNvPr>
          <p:cNvSpPr txBox="1"/>
          <p:nvPr/>
        </p:nvSpPr>
        <p:spPr>
          <a:xfrm>
            <a:off x="454891" y="1165636"/>
            <a:ext cx="6629400" cy="369332"/>
          </a:xfrm>
          <a:prstGeom prst="rect">
            <a:avLst/>
          </a:prstGeom>
          <a:noFill/>
        </p:spPr>
        <p:txBody>
          <a:bodyPr wrap="square" rtlCol="0">
            <a:spAutoFit/>
          </a:bodyPr>
          <a:lstStyle/>
          <a:p>
            <a:r>
              <a:rPr lang="en-US" dirty="0"/>
              <a:t>Use the </a:t>
            </a:r>
            <a:r>
              <a:rPr lang="en-US" dirty="0" err="1">
                <a:solidFill>
                  <a:srgbClr val="FF0000"/>
                </a:solidFill>
              </a:rPr>
              <a:t>schema.table</a:t>
            </a:r>
            <a:r>
              <a:rPr lang="en-US" dirty="0">
                <a:solidFill>
                  <a:srgbClr val="FF0000"/>
                </a:solidFill>
              </a:rPr>
              <a:t> </a:t>
            </a:r>
            <a:r>
              <a:rPr lang="en-US" dirty="0"/>
              <a:t>name from step 4</a:t>
            </a:r>
          </a:p>
        </p:txBody>
      </p:sp>
    </p:spTree>
    <p:extLst>
      <p:ext uri="{BB962C8B-B14F-4D97-AF65-F5344CB8AC3E}">
        <p14:creationId xmlns:p14="http://schemas.microsoft.com/office/powerpoint/2010/main" val="3155191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AE5D-6339-4650-A669-FFA17542F56B}"/>
              </a:ext>
            </a:extLst>
          </p:cNvPr>
          <p:cNvSpPr>
            <a:spLocks noGrp="1"/>
          </p:cNvSpPr>
          <p:nvPr>
            <p:ph type="title"/>
          </p:nvPr>
        </p:nvSpPr>
        <p:spPr/>
        <p:txBody>
          <a:bodyPr/>
          <a:lstStyle/>
          <a:p>
            <a:r>
              <a:rPr lang="en-US" dirty="0"/>
              <a:t>Step 10: Modify manifest File</a:t>
            </a:r>
          </a:p>
        </p:txBody>
      </p:sp>
      <p:sp>
        <p:nvSpPr>
          <p:cNvPr id="4" name="Date Placeholder 3">
            <a:extLst>
              <a:ext uri="{FF2B5EF4-FFF2-40B4-BE49-F238E27FC236}">
                <a16:creationId xmlns:a16="http://schemas.microsoft.com/office/drawing/2014/main" id="{71B8D490-5CAE-4738-A609-1C672EADFE23}"/>
              </a:ext>
            </a:extLst>
          </p:cNvPr>
          <p:cNvSpPr>
            <a:spLocks noGrp="1"/>
          </p:cNvSpPr>
          <p:nvPr>
            <p:ph type="dt" sz="half" idx="10"/>
          </p:nvPr>
        </p:nvSpPr>
        <p:spPr/>
        <p:txBody>
          <a:bodyPr/>
          <a:lstStyle/>
          <a:p>
            <a:fld id="{E96CBCE6-FF0C-47A5-BDA9-218E0EC86EA7}" type="datetime3">
              <a:rPr lang="en-US" smtClean="0"/>
              <a:t>23 July 2018</a:t>
            </a:fld>
            <a:endParaRPr lang="en-US"/>
          </a:p>
        </p:txBody>
      </p:sp>
      <p:sp>
        <p:nvSpPr>
          <p:cNvPr id="5" name="Footer Placeholder 4">
            <a:extLst>
              <a:ext uri="{FF2B5EF4-FFF2-40B4-BE49-F238E27FC236}">
                <a16:creationId xmlns:a16="http://schemas.microsoft.com/office/drawing/2014/main" id="{F4410F21-E6C8-4A0E-9FED-41DD44DA8BCF}"/>
              </a:ext>
            </a:extLst>
          </p:cNvPr>
          <p:cNvSpPr>
            <a:spLocks noGrp="1"/>
          </p:cNvSpPr>
          <p:nvPr>
            <p:ph type="ftr" sz="quarter" idx="11"/>
          </p:nvPr>
        </p:nvSpPr>
        <p:spPr/>
        <p:txBody>
          <a:bodyPr/>
          <a:lstStyle/>
          <a:p>
            <a:r>
              <a:rPr lang="fr-FR"/>
              <a:t>P02: IBM Cloud Services (PaaS, SaaS) - Lab</a:t>
            </a:r>
            <a:endParaRPr lang="en-US" dirty="0"/>
          </a:p>
        </p:txBody>
      </p:sp>
      <p:sp>
        <p:nvSpPr>
          <p:cNvPr id="6" name="Slide Number Placeholder 5">
            <a:extLst>
              <a:ext uri="{FF2B5EF4-FFF2-40B4-BE49-F238E27FC236}">
                <a16:creationId xmlns:a16="http://schemas.microsoft.com/office/drawing/2014/main" id="{C52BA2C1-E8E6-4D1E-A4E7-5B90B75EDDE8}"/>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8" name="Content Placeholder 10">
            <a:extLst>
              <a:ext uri="{FF2B5EF4-FFF2-40B4-BE49-F238E27FC236}">
                <a16:creationId xmlns:a16="http://schemas.microsoft.com/office/drawing/2014/main" id="{17E7544B-BF57-4AA0-8249-056276DE28C8}"/>
              </a:ext>
            </a:extLst>
          </p:cNvPr>
          <p:cNvSpPr txBox="1">
            <a:spLocks/>
          </p:cNvSpPr>
          <p:nvPr/>
        </p:nvSpPr>
        <p:spPr>
          <a:xfrm>
            <a:off x="571500" y="1722437"/>
            <a:ext cx="8001000" cy="3611563"/>
          </a:xfrm>
          <a:prstGeom prst="rect">
            <a:avLst/>
          </a:prstGeom>
          <a:ln>
            <a:solidFill>
              <a:schemeClr val="tx1"/>
            </a:solidFill>
          </a:ln>
        </p:spPr>
        <p:txBody>
          <a:bodyPr vert="horz" lIns="91440" tIns="45720" rIns="91440" bIns="45720" rtlCol="0">
            <a:normAutofit fontScale="92500" lnSpcReduction="20000"/>
          </a:bodyPr>
          <a:lstStyle>
            <a:lvl1pPr marL="342900" indent="-3429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declared-services:</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dashDB-nodesample</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label: "</a:t>
            </a:r>
            <a:r>
              <a:rPr lang="en-US" sz="1600" dirty="0" err="1">
                <a:latin typeface="Courier New" panose="02070309020205020404" pitchFamily="49" charset="0"/>
                <a:cs typeface="Courier New" panose="02070309020205020404" pitchFamily="49" charset="0"/>
              </a:rPr>
              <a:t>dashDB</a:t>
            </a:r>
            <a:r>
              <a:rPr lang="en-US" sz="1600" dirty="0">
                <a:latin typeface="Courier New" panose="02070309020205020404" pitchFamily="49" charset="0"/>
                <a:cs typeface="Courier New" panose="02070309020205020404" pitchFamily="49" charset="0"/>
              </a:rPr>
              <a:t> For Transactions“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plan: Lite</a:t>
            </a:r>
          </a:p>
          <a:p>
            <a:pPr marL="0" indent="0">
              <a:buNone/>
            </a:pPr>
            <a:r>
              <a:rPr lang="en-US" sz="1600" dirty="0">
                <a:latin typeface="Courier New" panose="02070309020205020404" pitchFamily="49" charset="0"/>
                <a:cs typeface="Courier New" panose="02070309020205020404" pitchFamily="49" charset="0"/>
              </a:rPr>
              <a:t>applications:</a:t>
            </a:r>
          </a:p>
          <a:p>
            <a:pPr marL="0" indent="0">
              <a:buNone/>
            </a:pPr>
            <a:r>
              <a:rPr lang="en-US" sz="1600" dirty="0">
                <a:latin typeface="Courier New" panose="02070309020205020404" pitchFamily="49" charset="0"/>
                <a:cs typeface="Courier New" panose="02070309020205020404" pitchFamily="49" charset="0"/>
              </a:rPr>
              <a:t># replace the host variable below with your own unique one, as this one can be already taken</a:t>
            </a:r>
          </a:p>
          <a:p>
            <a:pPr marL="0" indent="0">
              <a:buNone/>
            </a:pPr>
            <a:r>
              <a:rPr lang="en-US" sz="1600" dirty="0">
                <a:latin typeface="Courier New" panose="02070309020205020404" pitchFamily="49" charset="0"/>
                <a:cs typeface="Courier New" panose="02070309020205020404" pitchFamily="49" charset="0"/>
              </a:rPr>
              <a:t>- name: </a:t>
            </a:r>
            <a:r>
              <a:rPr lang="en-US" sz="1600" dirty="0">
                <a:solidFill>
                  <a:srgbClr val="FF0000"/>
                </a:solidFill>
                <a:latin typeface="Courier New" panose="02070309020205020404" pitchFamily="49" charset="0"/>
                <a:cs typeface="Courier New" panose="02070309020205020404" pitchFamily="49" charset="0"/>
              </a:rPr>
              <a:t>your app name here</a:t>
            </a:r>
          </a:p>
          <a:p>
            <a:pPr marL="0" indent="0">
              <a:buNone/>
            </a:pPr>
            <a:r>
              <a:rPr lang="en-US" sz="1600" dirty="0">
                <a:latin typeface="Courier New" panose="02070309020205020404" pitchFamily="49" charset="0"/>
                <a:cs typeface="Courier New" panose="02070309020205020404" pitchFamily="49" charset="0"/>
              </a:rPr>
              <a:t>  memory: 64M</a:t>
            </a:r>
          </a:p>
          <a:p>
            <a:pPr marL="0" indent="0">
              <a:buNone/>
            </a:pPr>
            <a:r>
              <a:rPr lang="en-US" sz="1600" dirty="0">
                <a:latin typeface="Courier New" panose="02070309020205020404" pitchFamily="49" charset="0"/>
                <a:cs typeface="Courier New" panose="02070309020205020404" pitchFamily="49" charset="0"/>
              </a:rPr>
              <a:t>  instances: 1</a:t>
            </a:r>
          </a:p>
          <a:p>
            <a:pPr marL="0" indent="0">
              <a:buNone/>
            </a:pPr>
            <a:r>
              <a:rPr lang="en-US" sz="1600" dirty="0">
                <a:latin typeface="Courier New" panose="02070309020205020404" pitchFamily="49" charset="0"/>
                <a:cs typeface="Courier New" panose="02070309020205020404" pitchFamily="49" charset="0"/>
              </a:rPr>
              <a:t>  path: .</a:t>
            </a:r>
          </a:p>
          <a:p>
            <a:pPr marL="0" indent="0">
              <a:buNone/>
            </a:pPr>
            <a:r>
              <a:rPr lang="en-US" sz="1600" dirty="0">
                <a:latin typeface="Courier New" panose="02070309020205020404" pitchFamily="49" charset="0"/>
                <a:cs typeface="Courier New" panose="02070309020205020404" pitchFamily="49" charset="0"/>
              </a:rPr>
              <a:t>  host: </a:t>
            </a:r>
            <a:r>
              <a:rPr lang="en-US" sz="1600" dirty="0">
                <a:solidFill>
                  <a:srgbClr val="FF0000"/>
                </a:solidFill>
                <a:latin typeface="Courier New" panose="02070309020205020404" pitchFamily="49" charset="0"/>
                <a:cs typeface="Courier New" panose="02070309020205020404" pitchFamily="49" charset="0"/>
              </a:rPr>
              <a:t>your host name here</a:t>
            </a:r>
          </a:p>
          <a:p>
            <a:pPr marL="0" indent="0">
              <a:buNone/>
            </a:pPr>
            <a:r>
              <a:rPr lang="en-US" sz="1600" dirty="0">
                <a:latin typeface="Courier New" panose="02070309020205020404" pitchFamily="49" charset="0"/>
                <a:cs typeface="Courier New" panose="02070309020205020404" pitchFamily="49" charset="0"/>
              </a:rPr>
              <a:t>  framework: node</a:t>
            </a:r>
          </a:p>
          <a:p>
            <a:pPr marL="0" indent="0">
              <a:buNone/>
            </a:pPr>
            <a:r>
              <a:rPr lang="en-US" sz="1600" dirty="0">
                <a:latin typeface="Courier New" panose="02070309020205020404" pitchFamily="49" charset="0"/>
                <a:cs typeface="Courier New" panose="02070309020205020404" pitchFamily="49" charset="0"/>
              </a:rPr>
              <a:t>  command:    node app.js</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buildpack</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sdk</a:t>
            </a:r>
            <a:r>
              <a:rPr lang="en-US" sz="1600" dirty="0">
                <a:latin typeface="Courier New" panose="02070309020205020404" pitchFamily="49" charset="0"/>
                <a:cs typeface="Courier New" panose="02070309020205020404" pitchFamily="49" charset="0"/>
              </a:rPr>
              <a:t>-for-</a:t>
            </a:r>
            <a:r>
              <a:rPr lang="en-US" sz="1600" dirty="0" err="1">
                <a:latin typeface="Courier New" panose="02070309020205020404" pitchFamily="49" charset="0"/>
                <a:cs typeface="Courier New" panose="02070309020205020404" pitchFamily="49" charset="0"/>
              </a:rPr>
              <a:t>nodejs</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services:</a:t>
            </a:r>
          </a:p>
          <a:p>
            <a:pPr marL="0" indent="0">
              <a:buNone/>
            </a:pPr>
            <a:r>
              <a:rPr lang="en-US" sz="1600" dirty="0">
                <a:latin typeface="Courier New" panose="02070309020205020404" pitchFamily="49" charset="0"/>
                <a:cs typeface="Courier New" panose="02070309020205020404" pitchFamily="49" charset="0"/>
              </a:rPr>
              <a:t>  - </a:t>
            </a:r>
            <a:r>
              <a:rPr lang="en-US" sz="1600" dirty="0">
                <a:solidFill>
                  <a:srgbClr val="FF0000"/>
                </a:solidFill>
                <a:latin typeface="Courier New" panose="02070309020205020404" pitchFamily="49" charset="0"/>
                <a:cs typeface="Courier New" panose="02070309020205020404" pitchFamily="49" charset="0"/>
              </a:rPr>
              <a:t>name for the database (</a:t>
            </a:r>
            <a:r>
              <a:rPr lang="en-US" sz="1600" dirty="0" err="1">
                <a:solidFill>
                  <a:srgbClr val="FF0000"/>
                </a:solidFill>
                <a:latin typeface="Courier New" panose="02070309020205020404" pitchFamily="49" charset="0"/>
                <a:cs typeface="Courier New" panose="02070309020205020404" pitchFamily="49" charset="0"/>
              </a:rPr>
              <a:t>eg</a:t>
            </a:r>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db</a:t>
            </a:r>
            <a:r>
              <a:rPr lang="en-US" sz="1600" dirty="0">
                <a:solidFill>
                  <a:srgbClr val="FF0000"/>
                </a:solidFill>
                <a:latin typeface="Courier New" panose="02070309020205020404" pitchFamily="49" charset="0"/>
                <a:cs typeface="Courier New" panose="02070309020205020404" pitchFamily="49" charset="0"/>
              </a:rPr>
              <a:t>-&lt;your </a:t>
            </a:r>
            <a:r>
              <a:rPr lang="en-US" sz="1600" dirty="0" err="1">
                <a:solidFill>
                  <a:srgbClr val="FF0000"/>
                </a:solidFill>
                <a:latin typeface="Courier New" panose="02070309020205020404" pitchFamily="49" charset="0"/>
                <a:cs typeface="Courier New" panose="02070309020205020404" pitchFamily="49" charset="0"/>
              </a:rPr>
              <a:t>nusnet</a:t>
            </a:r>
            <a:r>
              <a:rPr lang="en-US" sz="1600" dirty="0">
                <a:solidFill>
                  <a:srgbClr val="FF0000"/>
                </a:solidFill>
                <a:latin typeface="Courier New" panose="02070309020205020404" pitchFamily="49" charset="0"/>
                <a:cs typeface="Courier New" panose="02070309020205020404" pitchFamily="49" charset="0"/>
              </a:rPr>
              <a:t> id&gt;) – we did this in step 2</a:t>
            </a:r>
          </a:p>
        </p:txBody>
      </p:sp>
      <p:sp>
        <p:nvSpPr>
          <p:cNvPr id="7" name="TextBox 6">
            <a:extLst>
              <a:ext uri="{FF2B5EF4-FFF2-40B4-BE49-F238E27FC236}">
                <a16:creationId xmlns:a16="http://schemas.microsoft.com/office/drawing/2014/main" id="{F49F1070-9FDF-47D9-90A0-1529611303F7}"/>
              </a:ext>
            </a:extLst>
          </p:cNvPr>
          <p:cNvSpPr txBox="1"/>
          <p:nvPr/>
        </p:nvSpPr>
        <p:spPr>
          <a:xfrm>
            <a:off x="3581400" y="3200400"/>
            <a:ext cx="5328227" cy="830997"/>
          </a:xfrm>
          <a:prstGeom prst="rect">
            <a:avLst/>
          </a:prstGeom>
          <a:noFill/>
        </p:spPr>
        <p:txBody>
          <a:bodyPr wrap="square" rtlCol="0">
            <a:spAutoFit/>
          </a:bodyPr>
          <a:lstStyle/>
          <a:p>
            <a:r>
              <a:rPr lang="en-US" sz="1600" dirty="0">
                <a:solidFill>
                  <a:schemeClr val="accent1"/>
                </a:solidFill>
              </a:rPr>
              <a:t>this is the maximum allowed RAM for the app. When you create the app in web console (in step 2 and 3), you may be asked to select memory size. Use that number here.</a:t>
            </a:r>
          </a:p>
        </p:txBody>
      </p:sp>
      <p:cxnSp>
        <p:nvCxnSpPr>
          <p:cNvPr id="9" name="Straight Arrow Connector 8">
            <a:extLst>
              <a:ext uri="{FF2B5EF4-FFF2-40B4-BE49-F238E27FC236}">
                <a16:creationId xmlns:a16="http://schemas.microsoft.com/office/drawing/2014/main" id="{282653B6-1147-4BF0-9439-56C22CEC9C1A}"/>
              </a:ext>
            </a:extLst>
          </p:cNvPr>
          <p:cNvCxnSpPr>
            <a:cxnSpLocks/>
            <a:stCxn id="7" idx="1"/>
          </p:cNvCxnSpPr>
          <p:nvPr/>
        </p:nvCxnSpPr>
        <p:spPr>
          <a:xfrm flipH="1" flipV="1">
            <a:off x="2209800" y="3528218"/>
            <a:ext cx="1371600" cy="8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31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11, 12: Cloud Foundry and Bluemix</a:t>
            </a:r>
          </a:p>
        </p:txBody>
      </p:sp>
      <p:sp>
        <p:nvSpPr>
          <p:cNvPr id="3" name="Content Placeholder 2"/>
          <p:cNvSpPr>
            <a:spLocks noGrp="1"/>
          </p:cNvSpPr>
          <p:nvPr>
            <p:ph idx="1"/>
          </p:nvPr>
        </p:nvSpPr>
        <p:spPr/>
        <p:txBody>
          <a:bodyPr>
            <a:normAutofit lnSpcReduction="10000"/>
          </a:bodyPr>
          <a:lstStyle/>
          <a:p>
            <a:r>
              <a:rPr lang="en-US" dirty="0"/>
              <a:t>Open command line and change directory into the folder with code downloaded in the previous step</a:t>
            </a:r>
          </a:p>
          <a:p>
            <a:endParaRPr lang="en-US" dirty="0"/>
          </a:p>
          <a:p>
            <a:r>
              <a:rPr lang="en-US" dirty="0"/>
              <a:t>Use the Bluemix CLI to connect to the Bluemix API (Depending on the region you are logged on to. ‘ng’ is for US South)</a:t>
            </a:r>
          </a:p>
          <a:p>
            <a:pPr lvl="1"/>
            <a:r>
              <a:rPr lang="en-US" dirty="0" err="1"/>
              <a:t>bluemix</a:t>
            </a:r>
            <a:r>
              <a:rPr lang="en-US" dirty="0"/>
              <a:t> </a:t>
            </a:r>
            <a:r>
              <a:rPr lang="en-US" dirty="0" err="1"/>
              <a:t>api</a:t>
            </a:r>
            <a:r>
              <a:rPr lang="en-US" dirty="0"/>
              <a:t> </a:t>
            </a:r>
            <a:r>
              <a:rPr lang="en-US" dirty="0">
                <a:hlinkClick r:id="rId3"/>
              </a:rPr>
              <a:t>https://api.ng.bluemix.net</a:t>
            </a:r>
            <a:r>
              <a:rPr lang="en-US" dirty="0"/>
              <a:t> </a:t>
            </a:r>
          </a:p>
          <a:p>
            <a:pPr marL="457200" lvl="1" indent="0">
              <a:buNone/>
            </a:pPr>
            <a:endParaRPr lang="en-US" dirty="0"/>
          </a:p>
          <a:p>
            <a:r>
              <a:rPr lang="en-US" dirty="0"/>
              <a:t>Login to </a:t>
            </a:r>
            <a:r>
              <a:rPr lang="en-US" dirty="0" err="1"/>
              <a:t>Bluemix</a:t>
            </a:r>
            <a:endParaRPr lang="en-US" dirty="0"/>
          </a:p>
          <a:p>
            <a:pPr lvl="1"/>
            <a:r>
              <a:rPr lang="pt-BR" dirty="0">
                <a:solidFill>
                  <a:srgbClr val="0070C0"/>
                </a:solidFill>
              </a:rPr>
              <a:t>&gt;bluemix login -u &lt;bluemix_id&gt; -o &lt;organization&gt; -s &lt;space&gt;</a:t>
            </a:r>
            <a:endParaRPr lang="en-US" dirty="0">
              <a:solidFill>
                <a:srgbClr val="0070C0"/>
              </a:solidFill>
            </a:endParaRPr>
          </a:p>
          <a:p>
            <a:pPr lvl="1"/>
            <a:r>
              <a:rPr lang="en-US" dirty="0"/>
              <a:t>use the IBM ID and password</a:t>
            </a:r>
          </a:p>
          <a:p>
            <a:pPr marL="0" indent="0">
              <a:buNone/>
            </a:pPr>
            <a:endParaRPr lang="en-US" dirty="0"/>
          </a:p>
          <a:p>
            <a:r>
              <a:rPr lang="en-US" dirty="0"/>
              <a:t>upload your application to </a:t>
            </a:r>
            <a:r>
              <a:rPr lang="en-US" dirty="0" err="1"/>
              <a:t>Bluemix</a:t>
            </a:r>
            <a:endParaRPr lang="en-US" dirty="0"/>
          </a:p>
          <a:p>
            <a:pPr lvl="1"/>
            <a:r>
              <a:rPr lang="en-US" dirty="0" err="1">
                <a:solidFill>
                  <a:srgbClr val="0070C0"/>
                </a:solidFill>
              </a:rPr>
              <a:t>bluemix</a:t>
            </a:r>
            <a:r>
              <a:rPr lang="en-US" dirty="0">
                <a:solidFill>
                  <a:srgbClr val="0070C0"/>
                </a:solidFill>
              </a:rPr>
              <a:t> app push &lt;</a:t>
            </a:r>
            <a:r>
              <a:rPr lang="en-US" dirty="0" err="1">
                <a:solidFill>
                  <a:srgbClr val="0070C0"/>
                </a:solidFill>
              </a:rPr>
              <a:t>appname</a:t>
            </a:r>
            <a:r>
              <a:rPr lang="en-US" dirty="0">
                <a:solidFill>
                  <a:srgbClr val="0070C0"/>
                </a:solidFill>
              </a:rPr>
              <a:t>&gt;</a:t>
            </a:r>
          </a:p>
          <a:p>
            <a:endParaRPr lang="en-US" dirty="0"/>
          </a:p>
          <a:p>
            <a:endParaRPr lang="en-US" dirty="0"/>
          </a:p>
          <a:p>
            <a:pPr marL="0" indent="0">
              <a:buNone/>
            </a:pPr>
            <a:endParaRPr lang="en-US" dirty="0"/>
          </a:p>
          <a:p>
            <a:pPr marL="914400" lvl="2" indent="0">
              <a:buNone/>
            </a:pPr>
            <a:endParaRPr lang="en-US" dirty="0"/>
          </a:p>
          <a:p>
            <a:pPr lvl="2"/>
            <a:endParaRPr lang="en-US" dirty="0"/>
          </a:p>
        </p:txBody>
      </p:sp>
      <p:sp>
        <p:nvSpPr>
          <p:cNvPr id="4" name="Date Placeholder 3"/>
          <p:cNvSpPr>
            <a:spLocks noGrp="1"/>
          </p:cNvSpPr>
          <p:nvPr>
            <p:ph type="dt" sz="half" idx="10"/>
          </p:nvPr>
        </p:nvSpPr>
        <p:spPr/>
        <p:txBody>
          <a:bodyPr/>
          <a:lstStyle/>
          <a:p>
            <a:fld id="{626F8AC4-83D5-4D64-AF42-69A54BD7C06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907068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13: View App</a:t>
            </a:r>
          </a:p>
        </p:txBody>
      </p:sp>
      <p:sp>
        <p:nvSpPr>
          <p:cNvPr id="3" name="Content Placeholder 2"/>
          <p:cNvSpPr>
            <a:spLocks noGrp="1"/>
          </p:cNvSpPr>
          <p:nvPr>
            <p:ph idx="1"/>
          </p:nvPr>
        </p:nvSpPr>
        <p:spPr/>
        <p:txBody>
          <a:bodyPr/>
          <a:lstStyle/>
          <a:p>
            <a:r>
              <a:rPr lang="en-US" dirty="0"/>
              <a:t>Go to your favorite browser and enter the URL:</a:t>
            </a:r>
          </a:p>
          <a:p>
            <a:pPr marL="457200" lvl="1" indent="0">
              <a:buNone/>
            </a:pPr>
            <a:endParaRPr lang="en-US" dirty="0"/>
          </a:p>
          <a:p>
            <a:pPr marL="457200" lvl="1" indent="0">
              <a:buNone/>
            </a:pPr>
            <a:r>
              <a:rPr lang="en-US" dirty="0">
                <a:solidFill>
                  <a:srgbClr val="0070C0"/>
                </a:solidFill>
              </a:rPr>
              <a:t>http://your_host_name.mybluemix.net</a:t>
            </a:r>
          </a:p>
          <a:p>
            <a:endParaRPr lang="en-US" dirty="0"/>
          </a:p>
          <a:p>
            <a:endParaRPr lang="en-US" dirty="0"/>
          </a:p>
          <a:p>
            <a:r>
              <a:rPr lang="en-US" dirty="0"/>
              <a:t>Alternatively, you can try mine at</a:t>
            </a:r>
          </a:p>
          <a:p>
            <a:endParaRPr lang="en-US" dirty="0">
              <a:solidFill>
                <a:srgbClr val="0070C0"/>
              </a:solidFill>
            </a:endParaRPr>
          </a:p>
          <a:p>
            <a:pPr marL="0" indent="0">
              <a:buNone/>
            </a:pPr>
            <a:r>
              <a:rPr lang="en-US" dirty="0">
                <a:solidFill>
                  <a:srgbClr val="0070C0"/>
                </a:solidFill>
              </a:rPr>
              <a:t>http://sunimal.mybluemix.net</a:t>
            </a:r>
            <a:endParaRPr lang="en-US" dirty="0"/>
          </a:p>
          <a:p>
            <a:endParaRPr lang="en-US" dirty="0"/>
          </a:p>
          <a:p>
            <a:r>
              <a:rPr lang="en-US" dirty="0"/>
              <a:t>You should see the contents of the database on the web browser</a:t>
            </a:r>
          </a:p>
          <a:p>
            <a:endParaRPr lang="en-US" dirty="0"/>
          </a:p>
          <a:p>
            <a:pPr marL="457200" lvl="1" indent="0">
              <a:buNone/>
            </a:pPr>
            <a:r>
              <a:rPr lang="en-US" dirty="0"/>
              <a:t>	</a:t>
            </a:r>
            <a:endParaRPr lang="en-US" dirty="0">
              <a:solidFill>
                <a:srgbClr val="0070C0"/>
              </a:solidFill>
            </a:endParaRPr>
          </a:p>
        </p:txBody>
      </p:sp>
      <p:sp>
        <p:nvSpPr>
          <p:cNvPr id="4" name="Date Placeholder 3"/>
          <p:cNvSpPr>
            <a:spLocks noGrp="1"/>
          </p:cNvSpPr>
          <p:nvPr>
            <p:ph type="dt" sz="half" idx="10"/>
          </p:nvPr>
        </p:nvSpPr>
        <p:spPr/>
        <p:txBody>
          <a:bodyPr/>
          <a:lstStyle/>
          <a:p>
            <a:fld id="{DB8DD672-DF31-434D-8CF5-EF3F77DB0339}"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pic>
        <p:nvPicPr>
          <p:cNvPr id="9" name="Picture 8" descr="A screenshot of a computer&#10;&#10;Description generated with very high confidence">
            <a:extLst>
              <a:ext uri="{FF2B5EF4-FFF2-40B4-BE49-F238E27FC236}">
                <a16:creationId xmlns:a16="http://schemas.microsoft.com/office/drawing/2014/main" id="{8D94A0C4-CDED-4126-BCB8-030B75BC4D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2514600"/>
            <a:ext cx="3886200" cy="2125266"/>
          </a:xfrm>
          <a:prstGeom prst="rect">
            <a:avLst/>
          </a:prstGeom>
        </p:spPr>
      </p:pic>
    </p:spTree>
    <p:extLst>
      <p:ext uri="{BB962C8B-B14F-4D97-AF65-F5344CB8AC3E}">
        <p14:creationId xmlns:p14="http://schemas.microsoft.com/office/powerpoint/2010/main" val="3681046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3: Load Web App</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3429000"/>
          </a:xfrm>
        </p:spPr>
        <p:txBody>
          <a:bodyPr>
            <a:normAutofit/>
          </a:bodyPr>
          <a:lstStyle/>
          <a:p>
            <a:r>
              <a:rPr lang="en-US" dirty="0"/>
              <a:t>Did you successfully load the web app?</a:t>
            </a:r>
          </a:p>
          <a:p>
            <a:endParaRPr lang="en-US" dirty="0"/>
          </a:p>
          <a:p>
            <a:r>
              <a:rPr lang="en-US" dirty="0"/>
              <a:t>Let’s wait until everyone is done!</a:t>
            </a:r>
          </a:p>
          <a:p>
            <a:endParaRPr lang="en-US" dirty="0"/>
          </a:p>
          <a:p>
            <a:r>
              <a:rPr lang="en-US" dirty="0"/>
              <a:t>In the meantime:</a:t>
            </a:r>
          </a:p>
          <a:p>
            <a:pPr lvl="1"/>
            <a:r>
              <a:rPr lang="en-US" dirty="0"/>
              <a:t>Read more about core node.js files at: </a:t>
            </a:r>
            <a:r>
              <a:rPr lang="en-US" dirty="0">
                <a:hlinkClick r:id="rId2"/>
              </a:rPr>
              <a:t>https://docs.cloudfoundry.org/buildpacks/node/node-tips.html</a:t>
            </a:r>
            <a:endParaRPr lang="en-US" dirty="0"/>
          </a:p>
          <a:p>
            <a:pPr marL="457200" lvl="1" indent="0">
              <a:buNone/>
            </a:pPr>
            <a:r>
              <a:rPr lang="en-US" dirty="0"/>
              <a:t>	</a:t>
            </a:r>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2BCBF8FE-BE91-4F82-A46C-6B3ED221EE47}"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54018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0EAB-5746-416E-BF9D-E11FAB27BEAC}"/>
              </a:ext>
            </a:extLst>
          </p:cNvPr>
          <p:cNvSpPr>
            <a:spLocks noGrp="1"/>
          </p:cNvSpPr>
          <p:nvPr>
            <p:ph type="title"/>
          </p:nvPr>
        </p:nvSpPr>
        <p:spPr/>
        <p:txBody>
          <a:bodyPr/>
          <a:lstStyle/>
          <a:p>
            <a:r>
              <a:rPr lang="en-US" cap="small" dirty="0"/>
              <a:t>Web Application using Watson Analytics</a:t>
            </a:r>
          </a:p>
        </p:txBody>
      </p:sp>
      <p:sp>
        <p:nvSpPr>
          <p:cNvPr id="3" name="Content Placeholder 2">
            <a:extLst>
              <a:ext uri="{FF2B5EF4-FFF2-40B4-BE49-F238E27FC236}">
                <a16:creationId xmlns:a16="http://schemas.microsoft.com/office/drawing/2014/main" id="{C2DE18DF-9413-43C1-B26C-8A71C5FA91A8}"/>
              </a:ext>
            </a:extLst>
          </p:cNvPr>
          <p:cNvSpPr>
            <a:spLocks noGrp="1"/>
          </p:cNvSpPr>
          <p:nvPr>
            <p:ph idx="1"/>
          </p:nvPr>
        </p:nvSpPr>
        <p:spPr/>
        <p:txBody>
          <a:bodyPr>
            <a:normAutofit/>
          </a:bodyPr>
          <a:lstStyle/>
          <a:p>
            <a:r>
              <a:rPr lang="en-US" dirty="0"/>
              <a:t>Watson is a cognitive analysis service powered by different AI techniques</a:t>
            </a:r>
          </a:p>
          <a:p>
            <a:endParaRPr lang="en-US" dirty="0"/>
          </a:p>
          <a:p>
            <a:r>
              <a:rPr lang="en-US" dirty="0"/>
              <a:t>Watson could be used for different cognitive tasks such as</a:t>
            </a:r>
          </a:p>
          <a:p>
            <a:pPr lvl="1"/>
            <a:r>
              <a:rPr lang="en-US" dirty="0"/>
              <a:t>summarize a text to filter important points</a:t>
            </a:r>
          </a:p>
          <a:p>
            <a:pPr lvl="1"/>
            <a:r>
              <a:rPr lang="en-US" dirty="0"/>
              <a:t>analyze a person’s personality based on a their resume</a:t>
            </a:r>
          </a:p>
          <a:p>
            <a:pPr lvl="1"/>
            <a:r>
              <a:rPr lang="en-US" dirty="0"/>
              <a:t>build interactive chat-bots to communicate with clients and answer their questions</a:t>
            </a:r>
          </a:p>
          <a:p>
            <a:pPr lvl="1"/>
            <a:r>
              <a:rPr lang="en-US" dirty="0"/>
              <a:t>……….</a:t>
            </a:r>
          </a:p>
          <a:p>
            <a:pPr lvl="1"/>
            <a:endParaRPr lang="en-US" dirty="0"/>
          </a:p>
          <a:p>
            <a:r>
              <a:rPr lang="en-US" dirty="0"/>
              <a:t>Watson comes with a comprehensive API that helps integrate it with other IBM tools and services such as database, machine learning, web applications, among others</a:t>
            </a:r>
          </a:p>
        </p:txBody>
      </p:sp>
      <p:sp>
        <p:nvSpPr>
          <p:cNvPr id="4" name="Date Placeholder 3">
            <a:extLst>
              <a:ext uri="{FF2B5EF4-FFF2-40B4-BE49-F238E27FC236}">
                <a16:creationId xmlns:a16="http://schemas.microsoft.com/office/drawing/2014/main" id="{80C11076-C4D3-4467-827A-9AE4ACDBE26F}"/>
              </a:ext>
            </a:extLst>
          </p:cNvPr>
          <p:cNvSpPr>
            <a:spLocks noGrp="1"/>
          </p:cNvSpPr>
          <p:nvPr>
            <p:ph type="dt" sz="half" idx="10"/>
          </p:nvPr>
        </p:nvSpPr>
        <p:spPr/>
        <p:txBody>
          <a:bodyPr/>
          <a:lstStyle/>
          <a:p>
            <a:fld id="{241706AC-D06C-44B9-9FB5-8E814EE5F39C}" type="datetime3">
              <a:rPr lang="en-US" smtClean="0"/>
              <a:t>23 July 2018</a:t>
            </a:fld>
            <a:endParaRPr lang="en-US"/>
          </a:p>
        </p:txBody>
      </p:sp>
      <p:sp>
        <p:nvSpPr>
          <p:cNvPr id="5" name="Footer Placeholder 4">
            <a:extLst>
              <a:ext uri="{FF2B5EF4-FFF2-40B4-BE49-F238E27FC236}">
                <a16:creationId xmlns:a16="http://schemas.microsoft.com/office/drawing/2014/main" id="{59A39145-8EA2-42AB-BB5D-AE016DA32996}"/>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495FBA7F-3DFB-477C-86A2-70AE54824B67}"/>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4016623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Watson Analytics</a:t>
            </a:r>
          </a:p>
        </p:txBody>
      </p:sp>
      <p:sp>
        <p:nvSpPr>
          <p:cNvPr id="3" name="Content Placeholder 2"/>
          <p:cNvSpPr>
            <a:spLocks noGrp="1"/>
          </p:cNvSpPr>
          <p:nvPr>
            <p:ph idx="1"/>
          </p:nvPr>
        </p:nvSpPr>
        <p:spPr>
          <a:xfrm>
            <a:off x="381000" y="990600"/>
            <a:ext cx="8229600" cy="5287963"/>
          </a:xfrm>
        </p:spPr>
        <p:txBody>
          <a:bodyPr/>
          <a:lstStyle/>
          <a:p>
            <a:pPr algn="just"/>
            <a:r>
              <a:rPr lang="en-US" dirty="0"/>
              <a:t>Objective: use SaaS service (Watson)  to get personality insights from a piece of text  </a:t>
            </a:r>
          </a:p>
          <a:p>
            <a:pPr marL="0" indent="0" algn="just">
              <a:buNone/>
            </a:pPr>
            <a:endParaRPr lang="en-US" dirty="0"/>
          </a:p>
          <a:p>
            <a:pPr algn="just"/>
            <a:r>
              <a:rPr lang="en-US" dirty="0"/>
              <a:t>Example: a web server application to upload a part of a text and call IBM Watson services to get personality insights based on the uploaded text</a:t>
            </a:r>
          </a:p>
          <a:p>
            <a:pPr marL="0" indent="0" algn="just">
              <a:buNone/>
            </a:pPr>
            <a:endParaRPr lang="en-US" dirty="0"/>
          </a:p>
          <a:p>
            <a:pPr algn="just"/>
            <a:r>
              <a:rPr lang="en-US" dirty="0"/>
              <a:t>Data: part of a text from US former president Barak Obama’s speech</a:t>
            </a:r>
            <a:endParaRPr lang="en-US" dirty="0">
              <a:solidFill>
                <a:srgbClr val="0070C0"/>
              </a:solidFill>
            </a:endParaRPr>
          </a:p>
          <a:p>
            <a:pPr algn="just"/>
            <a:endParaRPr lang="en-US" dirty="0">
              <a:solidFill>
                <a:srgbClr val="0070C0"/>
              </a:solidFill>
            </a:endParaRPr>
          </a:p>
          <a:p>
            <a:endParaRPr lang="en-US" dirty="0"/>
          </a:p>
          <a:p>
            <a:endParaRPr lang="en-US" dirty="0"/>
          </a:p>
        </p:txBody>
      </p:sp>
      <p:sp>
        <p:nvSpPr>
          <p:cNvPr id="4" name="Date Placeholder 3"/>
          <p:cNvSpPr>
            <a:spLocks noGrp="1"/>
          </p:cNvSpPr>
          <p:nvPr>
            <p:ph type="dt" sz="half" idx="10"/>
          </p:nvPr>
        </p:nvSpPr>
        <p:spPr/>
        <p:txBody>
          <a:bodyPr/>
          <a:lstStyle/>
          <a:p>
            <a:fld id="{6951181D-EA88-426B-ACD3-B5782AC1BF80}"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30532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E686-53D1-49E0-82D4-A2C07CDB8AD5}"/>
              </a:ext>
            </a:extLst>
          </p:cNvPr>
          <p:cNvSpPr>
            <a:spLocks noGrp="1"/>
          </p:cNvSpPr>
          <p:nvPr>
            <p:ph type="title"/>
          </p:nvPr>
        </p:nvSpPr>
        <p:spPr>
          <a:xfrm>
            <a:off x="457200" y="152400"/>
            <a:ext cx="8229600" cy="1143000"/>
          </a:xfrm>
        </p:spPr>
        <p:txBody>
          <a:bodyPr/>
          <a:lstStyle/>
          <a:p>
            <a:r>
              <a:rPr lang="en-US" dirty="0"/>
              <a:t>Developing a Web Application</a:t>
            </a:r>
          </a:p>
        </p:txBody>
      </p:sp>
      <p:sp>
        <p:nvSpPr>
          <p:cNvPr id="4" name="Date Placeholder 3">
            <a:extLst>
              <a:ext uri="{FF2B5EF4-FFF2-40B4-BE49-F238E27FC236}">
                <a16:creationId xmlns:a16="http://schemas.microsoft.com/office/drawing/2014/main" id="{79EA3DE0-BAE0-4C1B-A16A-447052178610}"/>
              </a:ext>
            </a:extLst>
          </p:cNvPr>
          <p:cNvSpPr>
            <a:spLocks noGrp="1"/>
          </p:cNvSpPr>
          <p:nvPr>
            <p:ph type="dt" sz="half" idx="10"/>
          </p:nvPr>
        </p:nvSpPr>
        <p:spPr/>
        <p:txBody>
          <a:bodyPr/>
          <a:lstStyle/>
          <a:p>
            <a:fld id="{C69F09B0-1471-43A8-9945-AE6C267AB551}" type="datetime3">
              <a:rPr lang="en-US" smtClean="0"/>
              <a:t>23 July 2018</a:t>
            </a:fld>
            <a:endParaRPr lang="en-US"/>
          </a:p>
        </p:txBody>
      </p:sp>
      <p:sp>
        <p:nvSpPr>
          <p:cNvPr id="5" name="Footer Placeholder 4">
            <a:extLst>
              <a:ext uri="{FF2B5EF4-FFF2-40B4-BE49-F238E27FC236}">
                <a16:creationId xmlns:a16="http://schemas.microsoft.com/office/drawing/2014/main" id="{0D049C17-C7D8-4C94-8A44-6F4FFF5B8D9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F9783A6A-E08E-44E3-97B7-E939295C79A9}"/>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7" name="Rectangle: Rounded Corners 6">
            <a:extLst>
              <a:ext uri="{FF2B5EF4-FFF2-40B4-BE49-F238E27FC236}">
                <a16:creationId xmlns:a16="http://schemas.microsoft.com/office/drawing/2014/main" id="{1E7FE0C6-77CC-440A-82C0-D9370E8B35A5}"/>
              </a:ext>
            </a:extLst>
          </p:cNvPr>
          <p:cNvSpPr/>
          <p:nvPr/>
        </p:nvSpPr>
        <p:spPr>
          <a:xfrm>
            <a:off x="3810000" y="1676400"/>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application</a:t>
            </a:r>
          </a:p>
        </p:txBody>
      </p:sp>
      <p:sp>
        <p:nvSpPr>
          <p:cNvPr id="8" name="Rectangle: Rounded Corners 7">
            <a:extLst>
              <a:ext uri="{FF2B5EF4-FFF2-40B4-BE49-F238E27FC236}">
                <a16:creationId xmlns:a16="http://schemas.microsoft.com/office/drawing/2014/main" id="{CF361DC3-1A0F-475E-84AC-9D585D6AD6EC}"/>
              </a:ext>
            </a:extLst>
          </p:cNvPr>
          <p:cNvSpPr/>
          <p:nvPr/>
        </p:nvSpPr>
        <p:spPr>
          <a:xfrm>
            <a:off x="18288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 end GUI</a:t>
            </a:r>
          </a:p>
        </p:txBody>
      </p:sp>
      <p:sp>
        <p:nvSpPr>
          <p:cNvPr id="9" name="Rectangle: Rounded Corners 8">
            <a:extLst>
              <a:ext uri="{FF2B5EF4-FFF2-40B4-BE49-F238E27FC236}">
                <a16:creationId xmlns:a16="http://schemas.microsoft.com/office/drawing/2014/main" id="{CEE65108-4D00-4647-82DD-D6C0FE60928A}"/>
              </a:ext>
            </a:extLst>
          </p:cNvPr>
          <p:cNvSpPr/>
          <p:nvPr/>
        </p:nvSpPr>
        <p:spPr>
          <a:xfrm>
            <a:off x="38100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script</a:t>
            </a:r>
          </a:p>
        </p:txBody>
      </p:sp>
      <p:sp>
        <p:nvSpPr>
          <p:cNvPr id="10" name="Rectangle: Rounded Corners 9">
            <a:extLst>
              <a:ext uri="{FF2B5EF4-FFF2-40B4-BE49-F238E27FC236}">
                <a16:creationId xmlns:a16="http://schemas.microsoft.com/office/drawing/2014/main" id="{C0478DA0-D7F8-4B98-B8E3-03112BBD1F1F}"/>
              </a:ext>
            </a:extLst>
          </p:cNvPr>
          <p:cNvSpPr/>
          <p:nvPr/>
        </p:nvSpPr>
        <p:spPr>
          <a:xfrm>
            <a:off x="57912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Watson</a:t>
            </a:r>
          </a:p>
        </p:txBody>
      </p:sp>
      <p:cxnSp>
        <p:nvCxnSpPr>
          <p:cNvPr id="12" name="Straight Arrow Connector 11">
            <a:extLst>
              <a:ext uri="{FF2B5EF4-FFF2-40B4-BE49-F238E27FC236}">
                <a16:creationId xmlns:a16="http://schemas.microsoft.com/office/drawing/2014/main" id="{1DA65418-AF06-4FBE-BCDB-C13A85DEC101}"/>
              </a:ext>
            </a:extLst>
          </p:cNvPr>
          <p:cNvCxnSpPr>
            <a:stCxn id="7" idx="2"/>
            <a:endCxn id="8" idx="0"/>
          </p:cNvCxnSpPr>
          <p:nvPr/>
        </p:nvCxnSpPr>
        <p:spPr>
          <a:xfrm flipH="1">
            <a:off x="27051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27F1-3FE9-448E-9DBC-E277E5867AC3}"/>
              </a:ext>
            </a:extLst>
          </p:cNvPr>
          <p:cNvCxnSpPr>
            <a:stCxn id="7" idx="2"/>
            <a:endCxn id="9" idx="0"/>
          </p:cNvCxnSpPr>
          <p:nvPr/>
        </p:nvCxnSpPr>
        <p:spPr>
          <a:xfrm>
            <a:off x="4686300" y="2179638"/>
            <a:ext cx="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725EFC-EB5F-4D1F-92C0-F377E03D65D9}"/>
              </a:ext>
            </a:extLst>
          </p:cNvPr>
          <p:cNvCxnSpPr>
            <a:stCxn id="7" idx="2"/>
            <a:endCxn id="10" idx="0"/>
          </p:cNvCxnSpPr>
          <p:nvPr/>
        </p:nvCxnSpPr>
        <p:spPr>
          <a:xfrm>
            <a:off x="46863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489843-C8E8-404D-AAAD-F1220809B417}"/>
              </a:ext>
            </a:extLst>
          </p:cNvPr>
          <p:cNvSpPr txBox="1"/>
          <p:nvPr/>
        </p:nvSpPr>
        <p:spPr>
          <a:xfrm>
            <a:off x="5867400" y="5029200"/>
            <a:ext cx="1995340" cy="369332"/>
          </a:xfrm>
          <a:prstGeom prst="rect">
            <a:avLst/>
          </a:prstGeom>
          <a:noFill/>
        </p:spPr>
        <p:txBody>
          <a:bodyPr wrap="square" rtlCol="0">
            <a:spAutoFit/>
          </a:bodyPr>
          <a:lstStyle/>
          <a:p>
            <a:r>
              <a:rPr lang="en-US" dirty="0"/>
              <a:t>SaaS: IBM Watson</a:t>
            </a:r>
          </a:p>
        </p:txBody>
      </p:sp>
      <p:sp>
        <p:nvSpPr>
          <p:cNvPr id="20" name="TextBox 19">
            <a:extLst>
              <a:ext uri="{FF2B5EF4-FFF2-40B4-BE49-F238E27FC236}">
                <a16:creationId xmlns:a16="http://schemas.microsoft.com/office/drawing/2014/main" id="{07599FA1-B01B-4FE1-B97E-C6DA0818C28C}"/>
              </a:ext>
            </a:extLst>
          </p:cNvPr>
          <p:cNvSpPr txBox="1"/>
          <p:nvPr/>
        </p:nvSpPr>
        <p:spPr>
          <a:xfrm>
            <a:off x="1927973" y="5496412"/>
            <a:ext cx="3853800" cy="369332"/>
          </a:xfrm>
          <a:prstGeom prst="rect">
            <a:avLst/>
          </a:prstGeom>
          <a:noFill/>
        </p:spPr>
        <p:txBody>
          <a:bodyPr wrap="square" rtlCol="0">
            <a:spAutoFit/>
          </a:bodyPr>
          <a:lstStyle/>
          <a:p>
            <a:r>
              <a:rPr lang="en-US" dirty="0"/>
              <a:t>PaaS: IBM Bluemix Node.JS Boilerplate</a:t>
            </a:r>
          </a:p>
        </p:txBody>
      </p:sp>
      <p:sp>
        <p:nvSpPr>
          <p:cNvPr id="21" name="Right Brace 20">
            <a:extLst>
              <a:ext uri="{FF2B5EF4-FFF2-40B4-BE49-F238E27FC236}">
                <a16:creationId xmlns:a16="http://schemas.microsoft.com/office/drawing/2014/main" id="{755D7284-5EFB-445B-A857-0528CC1CFEC7}"/>
              </a:ext>
            </a:extLst>
          </p:cNvPr>
          <p:cNvSpPr/>
          <p:nvPr/>
        </p:nvSpPr>
        <p:spPr>
          <a:xfrm rot="5400000">
            <a:off x="3597192" y="3319151"/>
            <a:ext cx="383314" cy="369685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77AB03D4-FEFB-428C-9032-E5ECE0F27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678" y="3980890"/>
            <a:ext cx="1308495" cy="980107"/>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329E414C-2EAB-4DEF-8B4D-5BDB00AB8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8472" y="4133580"/>
            <a:ext cx="1447800" cy="885571"/>
          </a:xfrm>
          <a:prstGeom prst="rect">
            <a:avLst/>
          </a:prstGeom>
        </p:spPr>
      </p:pic>
      <p:pic>
        <p:nvPicPr>
          <p:cNvPr id="27" name="Picture 26">
            <a:extLst>
              <a:ext uri="{FF2B5EF4-FFF2-40B4-BE49-F238E27FC236}">
                <a16:creationId xmlns:a16="http://schemas.microsoft.com/office/drawing/2014/main" id="{29991829-887A-4924-98BA-71E4138364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3924510"/>
            <a:ext cx="892854" cy="892854"/>
          </a:xfrm>
          <a:prstGeom prst="rect">
            <a:avLst/>
          </a:prstGeom>
        </p:spPr>
      </p:pic>
      <p:sp>
        <p:nvSpPr>
          <p:cNvPr id="3" name="Rectangle: Rounded Corners 2">
            <a:extLst>
              <a:ext uri="{FF2B5EF4-FFF2-40B4-BE49-F238E27FC236}">
                <a16:creationId xmlns:a16="http://schemas.microsoft.com/office/drawing/2014/main" id="{9DBF7402-F971-4388-BA6C-A400CF39AB95}"/>
              </a:ext>
            </a:extLst>
          </p:cNvPr>
          <p:cNvSpPr/>
          <p:nvPr/>
        </p:nvSpPr>
        <p:spPr>
          <a:xfrm>
            <a:off x="1704086" y="2971800"/>
            <a:ext cx="4025053" cy="312420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A5B58E-DEEF-45E6-BB53-FD7C90B69D55}"/>
              </a:ext>
            </a:extLst>
          </p:cNvPr>
          <p:cNvSpPr txBox="1"/>
          <p:nvPr/>
        </p:nvSpPr>
        <p:spPr>
          <a:xfrm>
            <a:off x="1001691" y="3917950"/>
            <a:ext cx="851747" cy="646331"/>
          </a:xfrm>
          <a:prstGeom prst="rect">
            <a:avLst/>
          </a:prstGeom>
          <a:noFill/>
        </p:spPr>
        <p:txBody>
          <a:bodyPr wrap="square" rtlCol="0">
            <a:spAutoFit/>
          </a:bodyPr>
          <a:lstStyle/>
          <a:p>
            <a:r>
              <a:rPr lang="en-US" dirty="0">
                <a:solidFill>
                  <a:srgbClr val="00B050"/>
                </a:solidFill>
              </a:rPr>
              <a:t>web server</a:t>
            </a:r>
          </a:p>
        </p:txBody>
      </p:sp>
      <p:cxnSp>
        <p:nvCxnSpPr>
          <p:cNvPr id="15" name="Straight Arrow Connector 14">
            <a:extLst>
              <a:ext uri="{FF2B5EF4-FFF2-40B4-BE49-F238E27FC236}">
                <a16:creationId xmlns:a16="http://schemas.microsoft.com/office/drawing/2014/main" id="{E288A3A4-B1DC-4A81-B330-09FE632036EA}"/>
              </a:ext>
            </a:extLst>
          </p:cNvPr>
          <p:cNvCxnSpPr>
            <a:cxnSpLocks/>
            <a:endCxn id="7" idx="1"/>
          </p:cNvCxnSpPr>
          <p:nvPr/>
        </p:nvCxnSpPr>
        <p:spPr>
          <a:xfrm>
            <a:off x="2743200" y="1928019"/>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2B7161-8743-40E7-89D3-7C294B2B8F75}"/>
              </a:ext>
            </a:extLst>
          </p:cNvPr>
          <p:cNvSpPr txBox="1"/>
          <p:nvPr/>
        </p:nvSpPr>
        <p:spPr>
          <a:xfrm>
            <a:off x="1505339" y="1741719"/>
            <a:ext cx="1243162" cy="369332"/>
          </a:xfrm>
          <a:prstGeom prst="rect">
            <a:avLst/>
          </a:prstGeom>
          <a:noFill/>
        </p:spPr>
        <p:txBody>
          <a:bodyPr wrap="square" rtlCol="0">
            <a:spAutoFit/>
          </a:bodyPr>
          <a:lstStyle/>
          <a:p>
            <a:r>
              <a:rPr lang="en-US" dirty="0"/>
              <a:t>User Query</a:t>
            </a:r>
          </a:p>
        </p:txBody>
      </p:sp>
      <p:sp>
        <p:nvSpPr>
          <p:cNvPr id="24" name="TextBox 23">
            <a:extLst>
              <a:ext uri="{FF2B5EF4-FFF2-40B4-BE49-F238E27FC236}">
                <a16:creationId xmlns:a16="http://schemas.microsoft.com/office/drawing/2014/main" id="{A6688686-695D-4C2B-9331-C1E6890ED05E}"/>
              </a:ext>
            </a:extLst>
          </p:cNvPr>
          <p:cNvSpPr txBox="1"/>
          <p:nvPr/>
        </p:nvSpPr>
        <p:spPr>
          <a:xfrm>
            <a:off x="6635027" y="1732962"/>
            <a:ext cx="1243162" cy="369332"/>
          </a:xfrm>
          <a:prstGeom prst="rect">
            <a:avLst/>
          </a:prstGeom>
          <a:noFill/>
        </p:spPr>
        <p:txBody>
          <a:bodyPr wrap="square" rtlCol="0">
            <a:spAutoFit/>
          </a:bodyPr>
          <a:lstStyle/>
          <a:p>
            <a:r>
              <a:rPr lang="en-US" dirty="0"/>
              <a:t>Result</a:t>
            </a:r>
          </a:p>
        </p:txBody>
      </p:sp>
      <p:cxnSp>
        <p:nvCxnSpPr>
          <p:cNvPr id="26" name="Straight Arrow Connector 25">
            <a:extLst>
              <a:ext uri="{FF2B5EF4-FFF2-40B4-BE49-F238E27FC236}">
                <a16:creationId xmlns:a16="http://schemas.microsoft.com/office/drawing/2014/main" id="{795D88E9-0A0B-4851-A054-6873A9C6427A}"/>
              </a:ext>
            </a:extLst>
          </p:cNvPr>
          <p:cNvCxnSpPr>
            <a:cxnSpLocks/>
          </p:cNvCxnSpPr>
          <p:nvPr/>
        </p:nvCxnSpPr>
        <p:spPr>
          <a:xfrm>
            <a:off x="5598019" y="1926385"/>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9445-DAF8-4E08-AEA0-403382B81C35}"/>
              </a:ext>
            </a:extLst>
          </p:cNvPr>
          <p:cNvSpPr txBox="1"/>
          <p:nvPr/>
        </p:nvSpPr>
        <p:spPr>
          <a:xfrm>
            <a:off x="2018908" y="4865805"/>
            <a:ext cx="1570686" cy="369332"/>
          </a:xfrm>
          <a:prstGeom prst="rect">
            <a:avLst/>
          </a:prstGeom>
          <a:noFill/>
        </p:spPr>
        <p:txBody>
          <a:bodyPr wrap="none" rtlCol="0">
            <a:spAutoFit/>
          </a:bodyPr>
          <a:lstStyle/>
          <a:p>
            <a:r>
              <a:rPr lang="en-US" dirty="0"/>
              <a:t>(layout design)</a:t>
            </a:r>
          </a:p>
        </p:txBody>
      </p:sp>
      <p:sp>
        <p:nvSpPr>
          <p:cNvPr id="28" name="TextBox 27">
            <a:extLst>
              <a:ext uri="{FF2B5EF4-FFF2-40B4-BE49-F238E27FC236}">
                <a16:creationId xmlns:a16="http://schemas.microsoft.com/office/drawing/2014/main" id="{5A6B482D-6473-479B-9634-BFBA87D5AFF1}"/>
              </a:ext>
            </a:extLst>
          </p:cNvPr>
          <p:cNvSpPr txBox="1"/>
          <p:nvPr/>
        </p:nvSpPr>
        <p:spPr>
          <a:xfrm>
            <a:off x="3904666" y="4879041"/>
            <a:ext cx="1696426" cy="369332"/>
          </a:xfrm>
          <a:prstGeom prst="rect">
            <a:avLst/>
          </a:prstGeom>
          <a:noFill/>
        </p:spPr>
        <p:txBody>
          <a:bodyPr wrap="none" rtlCol="0">
            <a:spAutoFit/>
          </a:bodyPr>
          <a:lstStyle/>
          <a:p>
            <a:r>
              <a:rPr lang="en-US" dirty="0"/>
              <a:t>(program script)</a:t>
            </a:r>
          </a:p>
        </p:txBody>
      </p:sp>
      <p:sp>
        <p:nvSpPr>
          <p:cNvPr id="19" name="TextBox 18">
            <a:extLst>
              <a:ext uri="{FF2B5EF4-FFF2-40B4-BE49-F238E27FC236}">
                <a16:creationId xmlns:a16="http://schemas.microsoft.com/office/drawing/2014/main" id="{FCAC2CE0-6C64-42CA-B744-1C0DC9DCD423}"/>
              </a:ext>
            </a:extLst>
          </p:cNvPr>
          <p:cNvSpPr txBox="1"/>
          <p:nvPr/>
        </p:nvSpPr>
        <p:spPr>
          <a:xfrm>
            <a:off x="457200" y="1086285"/>
            <a:ext cx="4038600" cy="369332"/>
          </a:xfrm>
          <a:prstGeom prst="rect">
            <a:avLst/>
          </a:prstGeom>
          <a:noFill/>
        </p:spPr>
        <p:txBody>
          <a:bodyPr wrap="square" rtlCol="0">
            <a:spAutoFit/>
          </a:bodyPr>
          <a:lstStyle/>
          <a:p>
            <a:r>
              <a:rPr lang="en-US" dirty="0"/>
              <a:t>What we are going to use for Example 2</a:t>
            </a:r>
          </a:p>
        </p:txBody>
      </p:sp>
    </p:spTree>
    <p:extLst>
      <p:ext uri="{BB962C8B-B14F-4D97-AF65-F5344CB8AC3E}">
        <p14:creationId xmlns:p14="http://schemas.microsoft.com/office/powerpoint/2010/main" val="1612762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E686-53D1-49E0-82D4-A2C07CDB8AD5}"/>
              </a:ext>
            </a:extLst>
          </p:cNvPr>
          <p:cNvSpPr>
            <a:spLocks noGrp="1"/>
          </p:cNvSpPr>
          <p:nvPr>
            <p:ph type="title"/>
          </p:nvPr>
        </p:nvSpPr>
        <p:spPr>
          <a:xfrm>
            <a:off x="457200" y="152400"/>
            <a:ext cx="8229600" cy="1143000"/>
          </a:xfrm>
        </p:spPr>
        <p:txBody>
          <a:bodyPr/>
          <a:lstStyle/>
          <a:p>
            <a:r>
              <a:rPr lang="en-US" dirty="0"/>
              <a:t>Developing a Web Application</a:t>
            </a:r>
          </a:p>
        </p:txBody>
      </p:sp>
      <p:sp>
        <p:nvSpPr>
          <p:cNvPr id="4" name="Date Placeholder 3">
            <a:extLst>
              <a:ext uri="{FF2B5EF4-FFF2-40B4-BE49-F238E27FC236}">
                <a16:creationId xmlns:a16="http://schemas.microsoft.com/office/drawing/2014/main" id="{79EA3DE0-BAE0-4C1B-A16A-447052178610}"/>
              </a:ext>
            </a:extLst>
          </p:cNvPr>
          <p:cNvSpPr>
            <a:spLocks noGrp="1"/>
          </p:cNvSpPr>
          <p:nvPr>
            <p:ph type="dt" sz="half" idx="10"/>
          </p:nvPr>
        </p:nvSpPr>
        <p:spPr/>
        <p:txBody>
          <a:bodyPr/>
          <a:lstStyle/>
          <a:p>
            <a:fld id="{C69F09B0-1471-43A8-9945-AE6C267AB551}" type="datetime3">
              <a:rPr lang="en-US" smtClean="0"/>
              <a:t>23 July 2018</a:t>
            </a:fld>
            <a:endParaRPr lang="en-US"/>
          </a:p>
        </p:txBody>
      </p:sp>
      <p:sp>
        <p:nvSpPr>
          <p:cNvPr id="5" name="Footer Placeholder 4">
            <a:extLst>
              <a:ext uri="{FF2B5EF4-FFF2-40B4-BE49-F238E27FC236}">
                <a16:creationId xmlns:a16="http://schemas.microsoft.com/office/drawing/2014/main" id="{0D049C17-C7D8-4C94-8A44-6F4FFF5B8D9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F9783A6A-E08E-44E3-97B7-E939295C79A9}"/>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7" name="Rectangle: Rounded Corners 6">
            <a:extLst>
              <a:ext uri="{FF2B5EF4-FFF2-40B4-BE49-F238E27FC236}">
                <a16:creationId xmlns:a16="http://schemas.microsoft.com/office/drawing/2014/main" id="{1E7FE0C6-77CC-440A-82C0-D9370E8B35A5}"/>
              </a:ext>
            </a:extLst>
          </p:cNvPr>
          <p:cNvSpPr/>
          <p:nvPr/>
        </p:nvSpPr>
        <p:spPr>
          <a:xfrm>
            <a:off x="3810000" y="1676400"/>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application</a:t>
            </a:r>
          </a:p>
        </p:txBody>
      </p:sp>
      <p:sp>
        <p:nvSpPr>
          <p:cNvPr id="8" name="Rectangle: Rounded Corners 7">
            <a:extLst>
              <a:ext uri="{FF2B5EF4-FFF2-40B4-BE49-F238E27FC236}">
                <a16:creationId xmlns:a16="http://schemas.microsoft.com/office/drawing/2014/main" id="{CF361DC3-1A0F-475E-84AC-9D585D6AD6EC}"/>
              </a:ext>
            </a:extLst>
          </p:cNvPr>
          <p:cNvSpPr/>
          <p:nvPr/>
        </p:nvSpPr>
        <p:spPr>
          <a:xfrm>
            <a:off x="18288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 end GUI</a:t>
            </a:r>
          </a:p>
        </p:txBody>
      </p:sp>
      <p:sp>
        <p:nvSpPr>
          <p:cNvPr id="9" name="Rectangle: Rounded Corners 8">
            <a:extLst>
              <a:ext uri="{FF2B5EF4-FFF2-40B4-BE49-F238E27FC236}">
                <a16:creationId xmlns:a16="http://schemas.microsoft.com/office/drawing/2014/main" id="{CEE65108-4D00-4647-82DD-D6C0FE60928A}"/>
              </a:ext>
            </a:extLst>
          </p:cNvPr>
          <p:cNvSpPr/>
          <p:nvPr/>
        </p:nvSpPr>
        <p:spPr>
          <a:xfrm>
            <a:off x="38100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script</a:t>
            </a:r>
          </a:p>
        </p:txBody>
      </p:sp>
      <p:sp>
        <p:nvSpPr>
          <p:cNvPr id="10" name="Rectangle: Rounded Corners 9">
            <a:extLst>
              <a:ext uri="{FF2B5EF4-FFF2-40B4-BE49-F238E27FC236}">
                <a16:creationId xmlns:a16="http://schemas.microsoft.com/office/drawing/2014/main" id="{C0478DA0-D7F8-4B98-B8E3-03112BBD1F1F}"/>
              </a:ext>
            </a:extLst>
          </p:cNvPr>
          <p:cNvSpPr/>
          <p:nvPr/>
        </p:nvSpPr>
        <p:spPr>
          <a:xfrm>
            <a:off x="57912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Watson</a:t>
            </a:r>
          </a:p>
        </p:txBody>
      </p:sp>
      <p:cxnSp>
        <p:nvCxnSpPr>
          <p:cNvPr id="12" name="Straight Arrow Connector 11">
            <a:extLst>
              <a:ext uri="{FF2B5EF4-FFF2-40B4-BE49-F238E27FC236}">
                <a16:creationId xmlns:a16="http://schemas.microsoft.com/office/drawing/2014/main" id="{1DA65418-AF06-4FBE-BCDB-C13A85DEC101}"/>
              </a:ext>
            </a:extLst>
          </p:cNvPr>
          <p:cNvCxnSpPr>
            <a:stCxn id="7" idx="2"/>
            <a:endCxn id="8" idx="0"/>
          </p:cNvCxnSpPr>
          <p:nvPr/>
        </p:nvCxnSpPr>
        <p:spPr>
          <a:xfrm flipH="1">
            <a:off x="27051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27F1-3FE9-448E-9DBC-E277E5867AC3}"/>
              </a:ext>
            </a:extLst>
          </p:cNvPr>
          <p:cNvCxnSpPr>
            <a:stCxn id="7" idx="2"/>
            <a:endCxn id="9" idx="0"/>
          </p:cNvCxnSpPr>
          <p:nvPr/>
        </p:nvCxnSpPr>
        <p:spPr>
          <a:xfrm>
            <a:off x="4686300" y="2179638"/>
            <a:ext cx="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725EFC-EB5F-4D1F-92C0-F377E03D65D9}"/>
              </a:ext>
            </a:extLst>
          </p:cNvPr>
          <p:cNvCxnSpPr>
            <a:stCxn id="7" idx="2"/>
            <a:endCxn id="10" idx="0"/>
          </p:cNvCxnSpPr>
          <p:nvPr/>
        </p:nvCxnSpPr>
        <p:spPr>
          <a:xfrm>
            <a:off x="46863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489843-C8E8-404D-AAAD-F1220809B417}"/>
              </a:ext>
            </a:extLst>
          </p:cNvPr>
          <p:cNvSpPr txBox="1"/>
          <p:nvPr/>
        </p:nvSpPr>
        <p:spPr>
          <a:xfrm>
            <a:off x="5867400" y="5029200"/>
            <a:ext cx="1995340" cy="369332"/>
          </a:xfrm>
          <a:prstGeom prst="rect">
            <a:avLst/>
          </a:prstGeom>
          <a:noFill/>
        </p:spPr>
        <p:txBody>
          <a:bodyPr wrap="square" rtlCol="0">
            <a:spAutoFit/>
          </a:bodyPr>
          <a:lstStyle/>
          <a:p>
            <a:r>
              <a:rPr lang="en-US" dirty="0"/>
              <a:t>SaaS: IBM Watson</a:t>
            </a:r>
          </a:p>
        </p:txBody>
      </p:sp>
      <p:sp>
        <p:nvSpPr>
          <p:cNvPr id="20" name="TextBox 19">
            <a:extLst>
              <a:ext uri="{FF2B5EF4-FFF2-40B4-BE49-F238E27FC236}">
                <a16:creationId xmlns:a16="http://schemas.microsoft.com/office/drawing/2014/main" id="{07599FA1-B01B-4FE1-B97E-C6DA0818C28C}"/>
              </a:ext>
            </a:extLst>
          </p:cNvPr>
          <p:cNvSpPr txBox="1"/>
          <p:nvPr/>
        </p:nvSpPr>
        <p:spPr>
          <a:xfrm>
            <a:off x="1927973" y="5496412"/>
            <a:ext cx="3853800" cy="369332"/>
          </a:xfrm>
          <a:prstGeom prst="rect">
            <a:avLst/>
          </a:prstGeom>
          <a:noFill/>
        </p:spPr>
        <p:txBody>
          <a:bodyPr wrap="square" rtlCol="0">
            <a:spAutoFit/>
          </a:bodyPr>
          <a:lstStyle/>
          <a:p>
            <a:r>
              <a:rPr lang="en-US" dirty="0"/>
              <a:t>PaaS: IBM Bluemix Node.JS Boilerplate</a:t>
            </a:r>
          </a:p>
        </p:txBody>
      </p:sp>
      <p:sp>
        <p:nvSpPr>
          <p:cNvPr id="21" name="Right Brace 20">
            <a:extLst>
              <a:ext uri="{FF2B5EF4-FFF2-40B4-BE49-F238E27FC236}">
                <a16:creationId xmlns:a16="http://schemas.microsoft.com/office/drawing/2014/main" id="{755D7284-5EFB-445B-A857-0528CC1CFEC7}"/>
              </a:ext>
            </a:extLst>
          </p:cNvPr>
          <p:cNvSpPr/>
          <p:nvPr/>
        </p:nvSpPr>
        <p:spPr>
          <a:xfrm rot="5400000">
            <a:off x="3597192" y="3319151"/>
            <a:ext cx="383314" cy="369685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77AB03D4-FEFB-428C-9032-E5ECE0F27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678" y="3980890"/>
            <a:ext cx="1308495" cy="980107"/>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329E414C-2EAB-4DEF-8B4D-5BDB00AB8D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8472" y="4133580"/>
            <a:ext cx="1447800" cy="885571"/>
          </a:xfrm>
          <a:prstGeom prst="rect">
            <a:avLst/>
          </a:prstGeom>
        </p:spPr>
      </p:pic>
      <p:pic>
        <p:nvPicPr>
          <p:cNvPr id="27" name="Picture 26">
            <a:extLst>
              <a:ext uri="{FF2B5EF4-FFF2-40B4-BE49-F238E27FC236}">
                <a16:creationId xmlns:a16="http://schemas.microsoft.com/office/drawing/2014/main" id="{29991829-887A-4924-98BA-71E4138364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3924510"/>
            <a:ext cx="892854" cy="892854"/>
          </a:xfrm>
          <a:prstGeom prst="rect">
            <a:avLst/>
          </a:prstGeom>
        </p:spPr>
      </p:pic>
      <p:sp>
        <p:nvSpPr>
          <p:cNvPr id="3" name="Rectangle: Rounded Corners 2">
            <a:extLst>
              <a:ext uri="{FF2B5EF4-FFF2-40B4-BE49-F238E27FC236}">
                <a16:creationId xmlns:a16="http://schemas.microsoft.com/office/drawing/2014/main" id="{9DBF7402-F971-4388-BA6C-A400CF39AB95}"/>
              </a:ext>
            </a:extLst>
          </p:cNvPr>
          <p:cNvSpPr/>
          <p:nvPr/>
        </p:nvSpPr>
        <p:spPr>
          <a:xfrm>
            <a:off x="1704086" y="2971800"/>
            <a:ext cx="4025053" cy="312420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A5B58E-DEEF-45E6-BB53-FD7C90B69D55}"/>
              </a:ext>
            </a:extLst>
          </p:cNvPr>
          <p:cNvSpPr txBox="1"/>
          <p:nvPr/>
        </p:nvSpPr>
        <p:spPr>
          <a:xfrm>
            <a:off x="1001691" y="3917950"/>
            <a:ext cx="851747" cy="646331"/>
          </a:xfrm>
          <a:prstGeom prst="rect">
            <a:avLst/>
          </a:prstGeom>
          <a:noFill/>
        </p:spPr>
        <p:txBody>
          <a:bodyPr wrap="square" rtlCol="0">
            <a:spAutoFit/>
          </a:bodyPr>
          <a:lstStyle/>
          <a:p>
            <a:r>
              <a:rPr lang="en-US" dirty="0">
                <a:solidFill>
                  <a:srgbClr val="00B050"/>
                </a:solidFill>
              </a:rPr>
              <a:t>web server</a:t>
            </a:r>
          </a:p>
        </p:txBody>
      </p:sp>
      <p:cxnSp>
        <p:nvCxnSpPr>
          <p:cNvPr id="15" name="Straight Arrow Connector 14">
            <a:extLst>
              <a:ext uri="{FF2B5EF4-FFF2-40B4-BE49-F238E27FC236}">
                <a16:creationId xmlns:a16="http://schemas.microsoft.com/office/drawing/2014/main" id="{E288A3A4-B1DC-4A81-B330-09FE632036EA}"/>
              </a:ext>
            </a:extLst>
          </p:cNvPr>
          <p:cNvCxnSpPr>
            <a:cxnSpLocks/>
            <a:endCxn id="7" idx="1"/>
          </p:cNvCxnSpPr>
          <p:nvPr/>
        </p:nvCxnSpPr>
        <p:spPr>
          <a:xfrm>
            <a:off x="2743200" y="1928019"/>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2B7161-8743-40E7-89D3-7C294B2B8F75}"/>
              </a:ext>
            </a:extLst>
          </p:cNvPr>
          <p:cNvSpPr txBox="1"/>
          <p:nvPr/>
        </p:nvSpPr>
        <p:spPr>
          <a:xfrm>
            <a:off x="1505339" y="1741719"/>
            <a:ext cx="1243162" cy="369332"/>
          </a:xfrm>
          <a:prstGeom prst="rect">
            <a:avLst/>
          </a:prstGeom>
          <a:noFill/>
        </p:spPr>
        <p:txBody>
          <a:bodyPr wrap="square" rtlCol="0">
            <a:spAutoFit/>
          </a:bodyPr>
          <a:lstStyle/>
          <a:p>
            <a:r>
              <a:rPr lang="en-US" dirty="0"/>
              <a:t>User Query</a:t>
            </a:r>
          </a:p>
        </p:txBody>
      </p:sp>
      <p:sp>
        <p:nvSpPr>
          <p:cNvPr id="24" name="TextBox 23">
            <a:extLst>
              <a:ext uri="{FF2B5EF4-FFF2-40B4-BE49-F238E27FC236}">
                <a16:creationId xmlns:a16="http://schemas.microsoft.com/office/drawing/2014/main" id="{A6688686-695D-4C2B-9331-C1E6890ED05E}"/>
              </a:ext>
            </a:extLst>
          </p:cNvPr>
          <p:cNvSpPr txBox="1"/>
          <p:nvPr/>
        </p:nvSpPr>
        <p:spPr>
          <a:xfrm>
            <a:off x="6635027" y="1732962"/>
            <a:ext cx="1243162" cy="369332"/>
          </a:xfrm>
          <a:prstGeom prst="rect">
            <a:avLst/>
          </a:prstGeom>
          <a:noFill/>
        </p:spPr>
        <p:txBody>
          <a:bodyPr wrap="square" rtlCol="0">
            <a:spAutoFit/>
          </a:bodyPr>
          <a:lstStyle/>
          <a:p>
            <a:r>
              <a:rPr lang="en-US" dirty="0"/>
              <a:t>Result</a:t>
            </a:r>
          </a:p>
        </p:txBody>
      </p:sp>
      <p:cxnSp>
        <p:nvCxnSpPr>
          <p:cNvPr id="26" name="Straight Arrow Connector 25">
            <a:extLst>
              <a:ext uri="{FF2B5EF4-FFF2-40B4-BE49-F238E27FC236}">
                <a16:creationId xmlns:a16="http://schemas.microsoft.com/office/drawing/2014/main" id="{795D88E9-0A0B-4851-A054-6873A9C6427A}"/>
              </a:ext>
            </a:extLst>
          </p:cNvPr>
          <p:cNvCxnSpPr>
            <a:cxnSpLocks/>
          </p:cNvCxnSpPr>
          <p:nvPr/>
        </p:nvCxnSpPr>
        <p:spPr>
          <a:xfrm>
            <a:off x="5598019" y="1926385"/>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9445-DAF8-4E08-AEA0-403382B81C35}"/>
              </a:ext>
            </a:extLst>
          </p:cNvPr>
          <p:cNvSpPr txBox="1"/>
          <p:nvPr/>
        </p:nvSpPr>
        <p:spPr>
          <a:xfrm>
            <a:off x="2018908" y="4865805"/>
            <a:ext cx="1570686" cy="369332"/>
          </a:xfrm>
          <a:prstGeom prst="rect">
            <a:avLst/>
          </a:prstGeom>
          <a:noFill/>
        </p:spPr>
        <p:txBody>
          <a:bodyPr wrap="none" rtlCol="0">
            <a:spAutoFit/>
          </a:bodyPr>
          <a:lstStyle/>
          <a:p>
            <a:r>
              <a:rPr lang="en-US" dirty="0"/>
              <a:t>(layout design)</a:t>
            </a:r>
          </a:p>
        </p:txBody>
      </p:sp>
      <p:sp>
        <p:nvSpPr>
          <p:cNvPr id="28" name="TextBox 27">
            <a:extLst>
              <a:ext uri="{FF2B5EF4-FFF2-40B4-BE49-F238E27FC236}">
                <a16:creationId xmlns:a16="http://schemas.microsoft.com/office/drawing/2014/main" id="{5A6B482D-6473-479B-9634-BFBA87D5AFF1}"/>
              </a:ext>
            </a:extLst>
          </p:cNvPr>
          <p:cNvSpPr txBox="1"/>
          <p:nvPr/>
        </p:nvSpPr>
        <p:spPr>
          <a:xfrm>
            <a:off x="3904666" y="4879041"/>
            <a:ext cx="1696426" cy="369332"/>
          </a:xfrm>
          <a:prstGeom prst="rect">
            <a:avLst/>
          </a:prstGeom>
          <a:noFill/>
        </p:spPr>
        <p:txBody>
          <a:bodyPr wrap="none" rtlCol="0">
            <a:spAutoFit/>
          </a:bodyPr>
          <a:lstStyle/>
          <a:p>
            <a:r>
              <a:rPr lang="en-US" dirty="0"/>
              <a:t>(program script)</a:t>
            </a:r>
          </a:p>
        </p:txBody>
      </p:sp>
      <p:sp>
        <p:nvSpPr>
          <p:cNvPr id="19" name="TextBox 18">
            <a:extLst>
              <a:ext uri="{FF2B5EF4-FFF2-40B4-BE49-F238E27FC236}">
                <a16:creationId xmlns:a16="http://schemas.microsoft.com/office/drawing/2014/main" id="{FCAC2CE0-6C64-42CA-B744-1C0DC9DCD423}"/>
              </a:ext>
            </a:extLst>
          </p:cNvPr>
          <p:cNvSpPr txBox="1"/>
          <p:nvPr/>
        </p:nvSpPr>
        <p:spPr>
          <a:xfrm>
            <a:off x="457200" y="1086285"/>
            <a:ext cx="4038600" cy="369332"/>
          </a:xfrm>
          <a:prstGeom prst="rect">
            <a:avLst/>
          </a:prstGeom>
          <a:noFill/>
        </p:spPr>
        <p:txBody>
          <a:bodyPr wrap="square" rtlCol="0">
            <a:spAutoFit/>
          </a:bodyPr>
          <a:lstStyle/>
          <a:p>
            <a:r>
              <a:rPr lang="en-US" dirty="0"/>
              <a:t>What we are going to use for Example 2</a:t>
            </a:r>
          </a:p>
        </p:txBody>
      </p:sp>
      <p:sp>
        <p:nvSpPr>
          <p:cNvPr id="29" name="TextBox 28">
            <a:extLst>
              <a:ext uri="{FF2B5EF4-FFF2-40B4-BE49-F238E27FC236}">
                <a16:creationId xmlns:a16="http://schemas.microsoft.com/office/drawing/2014/main" id="{A3FF656F-02B1-46F9-94A3-2BE52C0B96A0}"/>
              </a:ext>
            </a:extLst>
          </p:cNvPr>
          <p:cNvSpPr txBox="1"/>
          <p:nvPr/>
        </p:nvSpPr>
        <p:spPr>
          <a:xfrm>
            <a:off x="3878969" y="4204983"/>
            <a:ext cx="1785018" cy="369332"/>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a:latin typeface="Courier New" panose="02070309020205020404" pitchFamily="49" charset="0"/>
                <a:cs typeface="Courier New" panose="02070309020205020404" pitchFamily="49" charset="0"/>
              </a:rPr>
              <a:t>app.js</a:t>
            </a:r>
          </a:p>
        </p:txBody>
      </p:sp>
      <p:sp>
        <p:nvSpPr>
          <p:cNvPr id="30" name="TextBox 29">
            <a:extLst>
              <a:ext uri="{FF2B5EF4-FFF2-40B4-BE49-F238E27FC236}">
                <a16:creationId xmlns:a16="http://schemas.microsoft.com/office/drawing/2014/main" id="{F420920C-8D82-4AA3-8E1E-16C54E236412}"/>
              </a:ext>
            </a:extLst>
          </p:cNvPr>
          <p:cNvSpPr txBox="1"/>
          <p:nvPr/>
        </p:nvSpPr>
        <p:spPr>
          <a:xfrm>
            <a:off x="1775170" y="4146559"/>
            <a:ext cx="1752601" cy="646331"/>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a:latin typeface="Courier New" panose="02070309020205020404" pitchFamily="49" charset="0"/>
                <a:cs typeface="Courier New" panose="02070309020205020404" pitchFamily="49" charset="0"/>
              </a:rPr>
              <a:t>index.html</a:t>
            </a:r>
          </a:p>
          <a:p>
            <a:r>
              <a:rPr lang="en-US" dirty="0">
                <a:latin typeface="Courier New" panose="02070309020205020404" pitchFamily="49" charset="0"/>
                <a:cs typeface="Courier New" panose="02070309020205020404" pitchFamily="49" charset="0"/>
              </a:rPr>
              <a:t>styles.css</a:t>
            </a:r>
          </a:p>
        </p:txBody>
      </p:sp>
      <p:sp>
        <p:nvSpPr>
          <p:cNvPr id="31" name="TextBox 30">
            <a:extLst>
              <a:ext uri="{FF2B5EF4-FFF2-40B4-BE49-F238E27FC236}">
                <a16:creationId xmlns:a16="http://schemas.microsoft.com/office/drawing/2014/main" id="{E772ADC7-7F1D-4552-8551-9B47735671D2}"/>
              </a:ext>
            </a:extLst>
          </p:cNvPr>
          <p:cNvSpPr txBox="1"/>
          <p:nvPr/>
        </p:nvSpPr>
        <p:spPr>
          <a:xfrm>
            <a:off x="2134448" y="5533866"/>
            <a:ext cx="3440850" cy="923330"/>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err="1">
                <a:latin typeface="Courier New" panose="02070309020205020404" pitchFamily="49" charset="0"/>
                <a:cs typeface="Courier New" panose="02070309020205020404" pitchFamily="49" charset="0"/>
              </a:rPr>
              <a:t>manifest.yml</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package.json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(used by cloud foundry)</a:t>
            </a:r>
          </a:p>
        </p:txBody>
      </p:sp>
      <p:sp>
        <p:nvSpPr>
          <p:cNvPr id="32" name="TextBox 31">
            <a:extLst>
              <a:ext uri="{FF2B5EF4-FFF2-40B4-BE49-F238E27FC236}">
                <a16:creationId xmlns:a16="http://schemas.microsoft.com/office/drawing/2014/main" id="{A95DB0FC-92D5-4206-9170-7B86730B28CD}"/>
              </a:ext>
            </a:extLst>
          </p:cNvPr>
          <p:cNvSpPr txBox="1"/>
          <p:nvPr/>
        </p:nvSpPr>
        <p:spPr>
          <a:xfrm>
            <a:off x="5921702" y="4490819"/>
            <a:ext cx="3192133" cy="369332"/>
          </a:xfrm>
          <a:prstGeom prst="rect">
            <a:avLst/>
          </a:prstGeom>
          <a:solidFill>
            <a:schemeClr val="accent6">
              <a:lumMod val="60000"/>
              <a:lumOff val="40000"/>
            </a:schemeClr>
          </a:solidFill>
          <a:ln w="28575">
            <a:solidFill>
              <a:schemeClr val="accent4"/>
            </a:solidFill>
          </a:ln>
        </p:spPr>
        <p:txBody>
          <a:bodyPr wrap="square" rtlCol="0">
            <a:spAutoFit/>
          </a:bodyPr>
          <a:lstStyle/>
          <a:p>
            <a:r>
              <a:rPr lang="en-US" dirty="0">
                <a:latin typeface="Courier New" panose="02070309020205020404" pitchFamily="49" charset="0"/>
                <a:cs typeface="Courier New" panose="02070309020205020404" pitchFamily="49" charset="0"/>
              </a:rPr>
              <a:t>Obama-speech.txt(data)</a:t>
            </a:r>
          </a:p>
        </p:txBody>
      </p:sp>
    </p:spTree>
    <p:extLst>
      <p:ext uri="{BB962C8B-B14F-4D97-AF65-F5344CB8AC3E}">
        <p14:creationId xmlns:p14="http://schemas.microsoft.com/office/powerpoint/2010/main" val="3260952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Watson Analytics: Main Steps in </a:t>
            </a:r>
            <a:br>
              <a:rPr lang="en-US" dirty="0"/>
            </a:br>
            <a:r>
              <a:rPr lang="en-US" dirty="0"/>
              <a:t>Setting up Web Server Application</a:t>
            </a:r>
          </a:p>
        </p:txBody>
      </p:sp>
      <p:sp>
        <p:nvSpPr>
          <p:cNvPr id="3" name="Content Placeholder 2"/>
          <p:cNvSpPr>
            <a:spLocks noGrp="1"/>
          </p:cNvSpPr>
          <p:nvPr>
            <p:ph idx="1"/>
          </p:nvPr>
        </p:nvSpPr>
        <p:spPr>
          <a:xfrm>
            <a:off x="1143000" y="1066800"/>
            <a:ext cx="7239000" cy="4648200"/>
          </a:xfrm>
        </p:spPr>
        <p:txBody>
          <a:bodyPr>
            <a:noAutofit/>
          </a:bodyPr>
          <a:lstStyle/>
          <a:p>
            <a:pPr marL="457200" indent="-457200">
              <a:lnSpc>
                <a:spcPct val="90000"/>
              </a:lnSpc>
              <a:buFont typeface="+mj-lt"/>
              <a:buAutoNum type="arabicPeriod"/>
            </a:pPr>
            <a:r>
              <a:rPr lang="en-US" sz="1400" dirty="0"/>
              <a:t>Sign up for IBM Bluemix and go to the Catalog</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Select Cloud Foundry Node.js app from the catalog – this is needed for every new application </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Provide a hostname that serves as the web application URL – hostname.mybluemix.net</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Install the Bluemix CLI (command line interface) client on your local machine - this is required only if you have not done so previously. We did this in Example 1.</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To start a new web application, download the code (index.js, </a:t>
            </a:r>
            <a:r>
              <a:rPr lang="en-US" sz="1400" dirty="0" err="1"/>
              <a:t>manifest.yml</a:t>
            </a:r>
            <a:r>
              <a:rPr lang="en-US" sz="1400" dirty="0"/>
              <a:t>, app.js, </a:t>
            </a:r>
            <a:r>
              <a:rPr lang="en-US" sz="1400" dirty="0" err="1"/>
              <a:t>package.json</a:t>
            </a:r>
            <a:r>
              <a:rPr lang="en-US" sz="1400" dirty="0"/>
              <a:t>,.. ) onto your local directory from course web site</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Modify </a:t>
            </a:r>
            <a:r>
              <a:rPr lang="en-US" sz="1400" dirty="0" err="1"/>
              <a:t>manifest.yml</a:t>
            </a:r>
            <a:r>
              <a:rPr lang="en-US" sz="1400" dirty="0"/>
              <a:t> (and other source code files as necessary)</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Using Bluemix CLI, login to Bluemix</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Create Watson personality insights service using CLI</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Using the Bluemix CLI, upload your application to Bluemix!</a:t>
            </a:r>
          </a:p>
          <a:p>
            <a:pPr marL="457200" indent="-457200">
              <a:lnSpc>
                <a:spcPct val="90000"/>
              </a:lnSpc>
              <a:buFont typeface="+mj-lt"/>
              <a:buAutoNum type="arabicPeriod"/>
            </a:pPr>
            <a:endParaRPr lang="en-US" sz="1400" dirty="0"/>
          </a:p>
          <a:p>
            <a:pPr marL="457200" indent="-457200">
              <a:lnSpc>
                <a:spcPct val="90000"/>
              </a:lnSpc>
              <a:buFont typeface="+mj-lt"/>
              <a:buAutoNum type="arabicPeriod"/>
            </a:pPr>
            <a:r>
              <a:rPr lang="en-US" sz="1400" dirty="0"/>
              <a:t>To access the web application, enter your host URL (in step 3)</a:t>
            </a:r>
          </a:p>
        </p:txBody>
      </p:sp>
      <p:sp>
        <p:nvSpPr>
          <p:cNvPr id="4" name="Date Placeholder 3"/>
          <p:cNvSpPr>
            <a:spLocks noGrp="1"/>
          </p:cNvSpPr>
          <p:nvPr>
            <p:ph type="dt" sz="half" idx="10"/>
          </p:nvPr>
        </p:nvSpPr>
        <p:spPr/>
        <p:txBody>
          <a:bodyPr/>
          <a:lstStyle/>
          <a:p>
            <a:fld id="{C968F1ED-D294-4B00-8837-1779C9F28D4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11" name="TextBox 10">
            <a:extLst>
              <a:ext uri="{FF2B5EF4-FFF2-40B4-BE49-F238E27FC236}">
                <a16:creationId xmlns:a16="http://schemas.microsoft.com/office/drawing/2014/main" id="{A0540C7B-0BF6-497F-88AA-859D1DD0AA6C}"/>
              </a:ext>
            </a:extLst>
          </p:cNvPr>
          <p:cNvSpPr txBox="1"/>
          <p:nvPr/>
        </p:nvSpPr>
        <p:spPr>
          <a:xfrm>
            <a:off x="424873" y="5749240"/>
            <a:ext cx="8001000" cy="646331"/>
          </a:xfrm>
          <a:prstGeom prst="rect">
            <a:avLst/>
          </a:prstGeom>
          <a:noFill/>
        </p:spPr>
        <p:txBody>
          <a:bodyPr wrap="square" rtlCol="0">
            <a:spAutoFit/>
          </a:bodyPr>
          <a:lstStyle/>
          <a:p>
            <a:r>
              <a:rPr lang="en-US" dirty="0"/>
              <a:t>In Example 2 we demonstrate how to create a service with the CLI without using the web browser interface (step 8)</a:t>
            </a:r>
          </a:p>
        </p:txBody>
      </p:sp>
    </p:spTree>
    <p:extLst>
      <p:ext uri="{BB962C8B-B14F-4D97-AF65-F5344CB8AC3E}">
        <p14:creationId xmlns:p14="http://schemas.microsoft.com/office/powerpoint/2010/main" val="177533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Bluemix High-level Architecture</a:t>
            </a:r>
          </a:p>
        </p:txBody>
      </p:sp>
      <p:sp>
        <p:nvSpPr>
          <p:cNvPr id="4" name="Date Placeholder 3"/>
          <p:cNvSpPr>
            <a:spLocks noGrp="1"/>
          </p:cNvSpPr>
          <p:nvPr>
            <p:ph type="dt" sz="half" idx="10"/>
          </p:nvPr>
        </p:nvSpPr>
        <p:spPr/>
        <p:txBody>
          <a:bodyPr/>
          <a:lstStyle/>
          <a:p>
            <a:fld id="{9C80BF47-ADDC-4DFB-9DF1-16225BED0F6A}"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4102" name="Picture 6" descr="IBM Blue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5437155" cy="51816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819400" y="1143000"/>
            <a:ext cx="3276600" cy="106680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05600" y="1676400"/>
            <a:ext cx="2209800" cy="2031325"/>
          </a:xfrm>
          <a:prstGeom prst="rect">
            <a:avLst/>
          </a:prstGeom>
          <a:noFill/>
        </p:spPr>
        <p:txBody>
          <a:bodyPr wrap="square" rtlCol="0">
            <a:spAutoFit/>
          </a:bodyPr>
          <a:lstStyle/>
          <a:p>
            <a:r>
              <a:rPr lang="en-US" dirty="0"/>
              <a:t>Application developer interacts with systems through:</a:t>
            </a:r>
          </a:p>
          <a:p>
            <a:pPr marL="342900" indent="-342900">
              <a:buAutoNum type="arabicPeriod"/>
            </a:pPr>
            <a:r>
              <a:rPr lang="en-US" dirty="0"/>
              <a:t>Command line interface</a:t>
            </a:r>
          </a:p>
          <a:p>
            <a:pPr marL="342900" indent="-342900">
              <a:buAutoNum type="arabicPeriod"/>
            </a:pPr>
            <a:r>
              <a:rPr lang="en-US" dirty="0"/>
              <a:t>Browser interface</a:t>
            </a:r>
          </a:p>
        </p:txBody>
      </p:sp>
    </p:spTree>
    <p:extLst>
      <p:ext uri="{BB962C8B-B14F-4D97-AF65-F5344CB8AC3E}">
        <p14:creationId xmlns:p14="http://schemas.microsoft.com/office/powerpoint/2010/main" val="802733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2:  Select Cloud Foundry Node.js </a:t>
            </a:r>
          </a:p>
        </p:txBody>
      </p:sp>
      <p:sp>
        <p:nvSpPr>
          <p:cNvPr id="4" name="Date Placeholder 3"/>
          <p:cNvSpPr>
            <a:spLocks noGrp="1"/>
          </p:cNvSpPr>
          <p:nvPr>
            <p:ph type="dt" sz="half" idx="10"/>
          </p:nvPr>
        </p:nvSpPr>
        <p:spPr/>
        <p:txBody>
          <a:bodyPr/>
          <a:lstStyle/>
          <a:p>
            <a:fld id="{20C008D5-C398-4744-A31D-36B17BEB208E}"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452478"/>
            <a:ext cx="8229598" cy="4684882"/>
          </a:xfrm>
        </p:spPr>
      </p:pic>
      <p:sp>
        <p:nvSpPr>
          <p:cNvPr id="10" name="TextBox 9"/>
          <p:cNvSpPr txBox="1"/>
          <p:nvPr/>
        </p:nvSpPr>
        <p:spPr>
          <a:xfrm flipH="1">
            <a:off x="457200" y="9906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Go back to catalog and select SDK for Node.js under </a:t>
            </a:r>
            <a:r>
              <a:rPr lang="en-US" dirty="0" err="1"/>
              <a:t>CloudFoundry</a:t>
            </a:r>
            <a:r>
              <a:rPr lang="en-US" dirty="0"/>
              <a:t> apps</a:t>
            </a:r>
          </a:p>
        </p:txBody>
      </p:sp>
      <p:sp>
        <p:nvSpPr>
          <p:cNvPr id="8" name="Oval 7"/>
          <p:cNvSpPr/>
          <p:nvPr/>
        </p:nvSpPr>
        <p:spPr>
          <a:xfrm>
            <a:off x="3962400" y="2514600"/>
            <a:ext cx="1981200" cy="6096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201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3:  Provide required app details </a:t>
            </a:r>
          </a:p>
        </p:txBody>
      </p:sp>
      <p:sp>
        <p:nvSpPr>
          <p:cNvPr id="4" name="Date Placeholder 3"/>
          <p:cNvSpPr>
            <a:spLocks noGrp="1"/>
          </p:cNvSpPr>
          <p:nvPr>
            <p:ph type="dt" sz="half" idx="10"/>
          </p:nvPr>
        </p:nvSpPr>
        <p:spPr/>
        <p:txBody>
          <a:bodyPr/>
          <a:lstStyle/>
          <a:p>
            <a:fld id="{935D596D-A464-4D59-80BD-94DB2089217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39787"/>
            <a:ext cx="8229598" cy="4684881"/>
          </a:xfrm>
        </p:spPr>
      </p:pic>
      <p:sp>
        <p:nvSpPr>
          <p:cNvPr id="10" name="TextBox 9"/>
          <p:cNvSpPr txBox="1"/>
          <p:nvPr/>
        </p:nvSpPr>
        <p:spPr>
          <a:xfrm flipH="1">
            <a:off x="761998" y="838773"/>
            <a:ext cx="6553202" cy="646331"/>
          </a:xfrm>
          <a:prstGeom prst="rect">
            <a:avLst/>
          </a:prstGeom>
          <a:noFill/>
        </p:spPr>
        <p:txBody>
          <a:bodyPr wrap="square" rtlCol="0">
            <a:spAutoFit/>
          </a:bodyPr>
          <a:lstStyle/>
          <a:p>
            <a:r>
              <a:rPr lang="en-US" dirty="0">
                <a:solidFill>
                  <a:srgbClr val="FF0000"/>
                </a:solidFill>
              </a:rPr>
              <a:t>Use a unique app name and hostname.</a:t>
            </a:r>
            <a:br>
              <a:rPr lang="en-US" dirty="0">
                <a:solidFill>
                  <a:srgbClr val="FF0000"/>
                </a:solidFill>
              </a:rPr>
            </a:br>
            <a:r>
              <a:rPr lang="en-US" dirty="0">
                <a:solidFill>
                  <a:srgbClr val="FF0000"/>
                </a:solidFill>
              </a:rPr>
              <a:t>(this should be different from the hostname you gave in Example 1)</a:t>
            </a:r>
          </a:p>
        </p:txBody>
      </p:sp>
      <p:sp>
        <p:nvSpPr>
          <p:cNvPr id="3" name="Oval 2"/>
          <p:cNvSpPr/>
          <p:nvPr/>
        </p:nvSpPr>
        <p:spPr>
          <a:xfrm>
            <a:off x="3048000" y="2701080"/>
            <a:ext cx="609600" cy="1945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 name="Straight Arrow Connector 7"/>
          <p:cNvCxnSpPr>
            <a:cxnSpLocks/>
            <a:stCxn id="10" idx="2"/>
          </p:cNvCxnSpPr>
          <p:nvPr/>
        </p:nvCxnSpPr>
        <p:spPr>
          <a:xfrm flipH="1">
            <a:off x="3581405" y="1485104"/>
            <a:ext cx="457194" cy="1215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7012FD6-4A08-4CA9-AB78-1E46514E1433}"/>
              </a:ext>
            </a:extLst>
          </p:cNvPr>
          <p:cNvSpPr/>
          <p:nvPr/>
        </p:nvSpPr>
        <p:spPr>
          <a:xfrm>
            <a:off x="3048000" y="3124200"/>
            <a:ext cx="609600" cy="1945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5BD2D9-F974-4719-B36C-34A0846A6198}"/>
              </a:ext>
            </a:extLst>
          </p:cNvPr>
          <p:cNvCxnSpPr>
            <a:cxnSpLocks/>
            <a:endCxn id="11" idx="6"/>
          </p:cNvCxnSpPr>
          <p:nvPr/>
        </p:nvCxnSpPr>
        <p:spPr>
          <a:xfrm flipH="1">
            <a:off x="3657600" y="1485104"/>
            <a:ext cx="402772" cy="1736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974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Step 5:  Download Node.js content files</a:t>
            </a:r>
          </a:p>
        </p:txBody>
      </p:sp>
      <p:sp>
        <p:nvSpPr>
          <p:cNvPr id="4" name="Date Placeholder 3"/>
          <p:cNvSpPr>
            <a:spLocks noGrp="1"/>
          </p:cNvSpPr>
          <p:nvPr>
            <p:ph type="dt" sz="half" idx="10"/>
          </p:nvPr>
        </p:nvSpPr>
        <p:spPr/>
        <p:txBody>
          <a:bodyPr/>
          <a:lstStyle/>
          <a:p>
            <a:fld id="{76751B3B-13D8-4939-BB8B-D4FC0CC13DF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11" name="Content Placeholder 10"/>
          <p:cNvSpPr>
            <a:spLocks noGrp="1"/>
          </p:cNvSpPr>
          <p:nvPr>
            <p:ph idx="1"/>
          </p:nvPr>
        </p:nvSpPr>
        <p:spPr/>
        <p:txBody>
          <a:bodyPr/>
          <a:lstStyle/>
          <a:p>
            <a:r>
              <a:rPr lang="en-US" dirty="0"/>
              <a:t>Download the watson-app.zip file from the course web page to your local computer and extract it</a:t>
            </a:r>
          </a:p>
          <a:p>
            <a:endParaRPr lang="en-US" dirty="0"/>
          </a:p>
          <a:p>
            <a:r>
              <a:rPr lang="en-US" dirty="0"/>
              <a:t>File structure</a:t>
            </a:r>
          </a:p>
          <a:p>
            <a:pPr lvl="1"/>
            <a:r>
              <a:rPr lang="en-US" dirty="0"/>
              <a:t>app.js – web application core</a:t>
            </a:r>
          </a:p>
          <a:p>
            <a:pPr lvl="1"/>
            <a:r>
              <a:rPr lang="en-US" dirty="0" err="1"/>
              <a:t>manifest.yml</a:t>
            </a:r>
            <a:r>
              <a:rPr lang="en-US" dirty="0"/>
              <a:t> – deployment parameters for Cloud Foundry</a:t>
            </a:r>
          </a:p>
          <a:p>
            <a:pPr lvl="1"/>
            <a:r>
              <a:rPr lang="en-US" dirty="0" err="1"/>
              <a:t>package.json</a:t>
            </a:r>
            <a:r>
              <a:rPr lang="en-US" dirty="0"/>
              <a:t> – app dependencies</a:t>
            </a:r>
          </a:p>
          <a:p>
            <a:pPr lvl="1"/>
            <a:r>
              <a:rPr lang="en-US" dirty="0"/>
              <a:t>public/index.html – web layout</a:t>
            </a:r>
          </a:p>
          <a:p>
            <a:endParaRPr lang="en-US" dirty="0"/>
          </a:p>
          <a:p>
            <a:r>
              <a:rPr lang="en-US" dirty="0"/>
              <a:t>Take note of </a:t>
            </a:r>
            <a:r>
              <a:rPr lang="en-US" dirty="0" err="1"/>
              <a:t>manifest.yml</a:t>
            </a:r>
            <a:r>
              <a:rPr lang="en-US" dirty="0"/>
              <a:t> and </a:t>
            </a:r>
            <a:r>
              <a:rPr lang="en-US" dirty="0" err="1"/>
              <a:t>package.json</a:t>
            </a:r>
            <a:r>
              <a:rPr lang="en-US" dirty="0"/>
              <a:t> which sets deployment parameters and resolve dependencies when deploying applications via Cloud Foundry and app.js file which sets up server variables and initiates the web server</a:t>
            </a:r>
          </a:p>
        </p:txBody>
      </p:sp>
    </p:spTree>
    <p:extLst>
      <p:ext uri="{BB962C8B-B14F-4D97-AF65-F5344CB8AC3E}">
        <p14:creationId xmlns:p14="http://schemas.microsoft.com/office/powerpoint/2010/main" val="416650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data and code with location (Example 2)</a:t>
            </a:r>
          </a:p>
        </p:txBody>
      </p:sp>
      <p:sp>
        <p:nvSpPr>
          <p:cNvPr id="3" name="Content Placeholder 2"/>
          <p:cNvSpPr>
            <a:spLocks noGrp="1"/>
          </p:cNvSpPr>
          <p:nvPr>
            <p:ph idx="1"/>
          </p:nvPr>
        </p:nvSpPr>
        <p:spPr>
          <a:xfrm>
            <a:off x="152400" y="1295400"/>
            <a:ext cx="8915400" cy="4906963"/>
          </a:xfrm>
        </p:spPr>
        <p:txBody>
          <a:bodyPr>
            <a:normAutofit/>
          </a:bodyPr>
          <a:lstStyle/>
          <a:p>
            <a:r>
              <a:rPr lang="en-US" dirty="0"/>
              <a:t>Data files (watson-data.zip downloadable from course webpage)</a:t>
            </a:r>
          </a:p>
          <a:p>
            <a:pPr lvl="1"/>
            <a:r>
              <a:rPr lang="en-US" dirty="0" err="1"/>
              <a:t>watson</a:t>
            </a:r>
            <a:r>
              <a:rPr lang="en-US" dirty="0"/>
              <a:t>-data</a:t>
            </a:r>
          </a:p>
          <a:p>
            <a:pPr lvl="2">
              <a:buFont typeface="Calibri" panose="020F0502020204030204" pitchFamily="34" charset="0"/>
              <a:buChar char="‒"/>
            </a:pPr>
            <a:r>
              <a:rPr lang="en-US" dirty="0"/>
              <a:t>obama-speech.txt</a:t>
            </a:r>
          </a:p>
          <a:p>
            <a:endParaRPr lang="en-US" dirty="0"/>
          </a:p>
          <a:p>
            <a:r>
              <a:rPr lang="en-US" dirty="0"/>
              <a:t>Source files (watson-app.zip downloadable from course webpage)</a:t>
            </a:r>
          </a:p>
          <a:p>
            <a:pPr lvl="1"/>
            <a:r>
              <a:rPr lang="en-US" dirty="0" err="1"/>
              <a:t>watson</a:t>
            </a:r>
            <a:r>
              <a:rPr lang="en-US" dirty="0"/>
              <a:t>-app</a:t>
            </a:r>
          </a:p>
          <a:p>
            <a:pPr lvl="2">
              <a:buFont typeface="Calibri" panose="020F0502020204030204" pitchFamily="34" charset="0"/>
              <a:buChar char="‒"/>
            </a:pPr>
            <a:r>
              <a:rPr lang="en-US" dirty="0"/>
              <a:t>public</a:t>
            </a:r>
          </a:p>
          <a:p>
            <a:pPr lvl="3">
              <a:buFont typeface="Calibri" panose="020F0502020204030204" pitchFamily="34" charset="0"/>
              <a:buChar char="‒"/>
            </a:pPr>
            <a:r>
              <a:rPr lang="en-US" dirty="0"/>
              <a:t>stylesheets</a:t>
            </a:r>
          </a:p>
          <a:p>
            <a:pPr lvl="4">
              <a:buFont typeface="Calibri" panose="020F0502020204030204" pitchFamily="34" charset="0"/>
              <a:buChar char="‒"/>
            </a:pPr>
            <a:r>
              <a:rPr lang="en-US" dirty="0">
                <a:solidFill>
                  <a:srgbClr val="00B050"/>
                </a:solidFill>
              </a:rPr>
              <a:t>style.css</a:t>
            </a:r>
          </a:p>
          <a:p>
            <a:pPr lvl="3">
              <a:buFont typeface="Calibri" panose="020F0502020204030204" pitchFamily="34" charset="0"/>
              <a:buChar char="‒"/>
            </a:pPr>
            <a:r>
              <a:rPr lang="en-US" dirty="0">
                <a:solidFill>
                  <a:srgbClr val="00B050"/>
                </a:solidFill>
              </a:rPr>
              <a:t>index.html</a:t>
            </a:r>
          </a:p>
          <a:p>
            <a:pPr lvl="2">
              <a:buFont typeface="Calibri" panose="020F0502020204030204" pitchFamily="34" charset="0"/>
              <a:buChar char="‒"/>
            </a:pPr>
            <a:r>
              <a:rPr lang="en-US" dirty="0"/>
              <a:t>routes</a:t>
            </a:r>
            <a:endParaRPr lang="en-US" dirty="0">
              <a:solidFill>
                <a:schemeClr val="accent6">
                  <a:lumMod val="75000"/>
                </a:schemeClr>
              </a:solidFill>
            </a:endParaRPr>
          </a:p>
          <a:p>
            <a:pPr lvl="2">
              <a:buFont typeface="Calibri" panose="020F0502020204030204" pitchFamily="34" charset="0"/>
              <a:buChar char="‒"/>
            </a:pPr>
            <a:r>
              <a:rPr lang="en-US" dirty="0">
                <a:solidFill>
                  <a:schemeClr val="accent6">
                    <a:lumMod val="75000"/>
                  </a:schemeClr>
                </a:solidFill>
              </a:rPr>
              <a:t>app.js</a:t>
            </a:r>
          </a:p>
          <a:p>
            <a:pPr lvl="2">
              <a:buFont typeface="Calibri" panose="020F0502020204030204" pitchFamily="34" charset="0"/>
              <a:buChar char="‒"/>
            </a:pPr>
            <a:r>
              <a:rPr lang="en-US" dirty="0" err="1">
                <a:solidFill>
                  <a:schemeClr val="accent1"/>
                </a:solidFill>
              </a:rPr>
              <a:t>manifest.yml</a:t>
            </a:r>
            <a:endParaRPr lang="en-US" dirty="0">
              <a:solidFill>
                <a:schemeClr val="accent1"/>
              </a:solidFill>
            </a:endParaRPr>
          </a:p>
          <a:p>
            <a:pPr lvl="2">
              <a:buFont typeface="Calibri" panose="020F0502020204030204" pitchFamily="34" charset="0"/>
              <a:buChar char="‒"/>
            </a:pPr>
            <a:r>
              <a:rPr lang="en-US" dirty="0" err="1">
                <a:solidFill>
                  <a:schemeClr val="accent1"/>
                </a:solidFill>
              </a:rPr>
              <a:t>package.json</a:t>
            </a:r>
            <a:endParaRPr lang="en-US" dirty="0">
              <a:solidFill>
                <a:schemeClr val="accent1"/>
              </a:solidFill>
            </a:endParaRPr>
          </a:p>
          <a:p>
            <a:pPr lvl="3">
              <a:buFont typeface="Calibri" panose="020F0502020204030204" pitchFamily="34" charset="0"/>
              <a:buChar char="‐"/>
            </a:pPr>
            <a:endParaRPr lang="en-US" dirty="0"/>
          </a:p>
          <a:p>
            <a:pPr lvl="2"/>
            <a:endParaRPr lang="en-US" dirty="0"/>
          </a:p>
        </p:txBody>
      </p:sp>
      <p:sp>
        <p:nvSpPr>
          <p:cNvPr id="4" name="Date Placeholder 3"/>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extBox 6">
            <a:extLst>
              <a:ext uri="{FF2B5EF4-FFF2-40B4-BE49-F238E27FC236}">
                <a16:creationId xmlns:a16="http://schemas.microsoft.com/office/drawing/2014/main" id="{1A834ADC-904D-4F66-ACEF-CB5924CA6266}"/>
              </a:ext>
            </a:extLst>
          </p:cNvPr>
          <p:cNvSpPr txBox="1"/>
          <p:nvPr/>
        </p:nvSpPr>
        <p:spPr>
          <a:xfrm>
            <a:off x="4068395" y="4151864"/>
            <a:ext cx="1429622" cy="369332"/>
          </a:xfrm>
          <a:prstGeom prst="rect">
            <a:avLst/>
          </a:prstGeom>
          <a:noFill/>
        </p:spPr>
        <p:txBody>
          <a:bodyPr wrap="none" rtlCol="0">
            <a:spAutoFit/>
          </a:bodyPr>
          <a:lstStyle/>
          <a:p>
            <a:r>
              <a:rPr lang="en-US" dirty="0">
                <a:solidFill>
                  <a:srgbClr val="00B050"/>
                </a:solidFill>
              </a:rPr>
              <a:t>layout design</a:t>
            </a:r>
          </a:p>
        </p:txBody>
      </p:sp>
      <p:sp>
        <p:nvSpPr>
          <p:cNvPr id="8" name="TextBox 7">
            <a:extLst>
              <a:ext uri="{FF2B5EF4-FFF2-40B4-BE49-F238E27FC236}">
                <a16:creationId xmlns:a16="http://schemas.microsoft.com/office/drawing/2014/main" id="{DF4EE892-625A-4631-BF71-A8F2399AF67D}"/>
              </a:ext>
            </a:extLst>
          </p:cNvPr>
          <p:cNvSpPr txBox="1"/>
          <p:nvPr/>
        </p:nvSpPr>
        <p:spPr>
          <a:xfrm>
            <a:off x="4086867" y="4867564"/>
            <a:ext cx="1337482" cy="369332"/>
          </a:xfrm>
          <a:prstGeom prst="rect">
            <a:avLst/>
          </a:prstGeom>
          <a:noFill/>
        </p:spPr>
        <p:txBody>
          <a:bodyPr wrap="none" rtlCol="0">
            <a:spAutoFit/>
          </a:bodyPr>
          <a:lstStyle/>
          <a:p>
            <a:r>
              <a:rPr lang="en-US" dirty="0">
                <a:solidFill>
                  <a:schemeClr val="accent6">
                    <a:lumMod val="75000"/>
                  </a:schemeClr>
                </a:solidFill>
              </a:rPr>
              <a:t>control logic</a:t>
            </a:r>
          </a:p>
        </p:txBody>
      </p:sp>
      <p:sp>
        <p:nvSpPr>
          <p:cNvPr id="9" name="TextBox 8">
            <a:extLst>
              <a:ext uri="{FF2B5EF4-FFF2-40B4-BE49-F238E27FC236}">
                <a16:creationId xmlns:a16="http://schemas.microsoft.com/office/drawing/2014/main" id="{11AB02C6-3BE4-44D9-97C8-5D5F934CB272}"/>
              </a:ext>
            </a:extLst>
          </p:cNvPr>
          <p:cNvSpPr txBox="1"/>
          <p:nvPr/>
        </p:nvSpPr>
        <p:spPr>
          <a:xfrm>
            <a:off x="4068395" y="5268416"/>
            <a:ext cx="3335657" cy="369332"/>
          </a:xfrm>
          <a:prstGeom prst="rect">
            <a:avLst/>
          </a:prstGeom>
          <a:noFill/>
        </p:spPr>
        <p:txBody>
          <a:bodyPr wrap="none" rtlCol="0">
            <a:spAutoFit/>
          </a:bodyPr>
          <a:lstStyle/>
          <a:p>
            <a:r>
              <a:rPr lang="en-US" dirty="0">
                <a:solidFill>
                  <a:schemeClr val="accent1"/>
                </a:solidFill>
              </a:rPr>
              <a:t>dependencies and app properties</a:t>
            </a:r>
          </a:p>
        </p:txBody>
      </p:sp>
    </p:spTree>
    <p:extLst>
      <p:ext uri="{BB962C8B-B14F-4D97-AF65-F5344CB8AC3E}">
        <p14:creationId xmlns:p14="http://schemas.microsoft.com/office/powerpoint/2010/main" val="1005019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70BB-CC49-4060-94D4-541CC3F1F987}"/>
              </a:ext>
            </a:extLst>
          </p:cNvPr>
          <p:cNvSpPr>
            <a:spLocks noGrp="1"/>
          </p:cNvSpPr>
          <p:nvPr>
            <p:ph type="title"/>
          </p:nvPr>
        </p:nvSpPr>
        <p:spPr/>
        <p:txBody>
          <a:bodyPr/>
          <a:lstStyle/>
          <a:p>
            <a:r>
              <a:rPr lang="en-US" dirty="0"/>
              <a:t>app.js</a:t>
            </a:r>
          </a:p>
        </p:txBody>
      </p:sp>
      <p:sp>
        <p:nvSpPr>
          <p:cNvPr id="3" name="Content Placeholder 2">
            <a:extLst>
              <a:ext uri="{FF2B5EF4-FFF2-40B4-BE49-F238E27FC236}">
                <a16:creationId xmlns:a16="http://schemas.microsoft.com/office/drawing/2014/main" id="{7AFA778A-81A2-4F08-8915-67A023F6A51F}"/>
              </a:ext>
            </a:extLst>
          </p:cNvPr>
          <p:cNvSpPr>
            <a:spLocks noGrp="1"/>
          </p:cNvSpPr>
          <p:nvPr>
            <p:ph idx="1"/>
          </p:nvPr>
        </p:nvSpPr>
        <p:spPr>
          <a:xfrm>
            <a:off x="436418" y="1219200"/>
            <a:ext cx="8229600" cy="4906963"/>
          </a:xfrm>
        </p:spPr>
        <p:txBody>
          <a:bodyPr>
            <a:normAutofit fontScale="25000" lnSpcReduction="20000"/>
          </a:bodyPr>
          <a:lstStyle/>
          <a:p>
            <a:pPr marL="0" indent="0">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eslint</a:t>
            </a:r>
            <a:r>
              <a:rPr lang="en-US" dirty="0">
                <a:latin typeface="Courier New" panose="02070309020205020404" pitchFamily="49" charset="0"/>
                <a:cs typeface="Courier New" panose="02070309020205020404" pitchFamily="49" charset="0"/>
              </a:rPr>
              <a:t>-env node*/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node.js starter application for Bluemix</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This application uses express as its web server</a:t>
            </a:r>
          </a:p>
          <a:p>
            <a:pPr marL="0" indent="0">
              <a:buNone/>
            </a:pPr>
            <a:r>
              <a:rPr lang="en-US" dirty="0">
                <a:latin typeface="Courier New" panose="02070309020205020404" pitchFamily="49" charset="0"/>
                <a:cs typeface="Courier New" panose="02070309020205020404" pitchFamily="49" charset="0"/>
              </a:rPr>
              <a:t>// for more info, see: http://expressjs.com</a:t>
            </a:r>
          </a:p>
          <a:p>
            <a:pPr marL="0" indent="0">
              <a:buNone/>
            </a:pPr>
            <a:r>
              <a:rPr lang="en-US" dirty="0">
                <a:latin typeface="Courier New" panose="02070309020205020404" pitchFamily="49" charset="0"/>
                <a:cs typeface="Courier New" panose="02070309020205020404" pitchFamily="49" charset="0"/>
              </a:rPr>
              <a:t>var express = require('express');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cfenv</a:t>
            </a:r>
            <a:r>
              <a:rPr lang="en-US" dirty="0">
                <a:latin typeface="Courier New" panose="02070309020205020404" pitchFamily="49" charset="0"/>
                <a:cs typeface="Courier New" panose="02070309020205020404" pitchFamily="49" charset="0"/>
              </a:rPr>
              <a:t> provides access to your Cloud Foundry environment</a:t>
            </a:r>
          </a:p>
          <a:p>
            <a:pPr marL="0" indent="0">
              <a:buNone/>
            </a:pPr>
            <a:r>
              <a:rPr lang="en-US" dirty="0">
                <a:latin typeface="Courier New" panose="02070309020205020404" pitchFamily="49" charset="0"/>
                <a:cs typeface="Courier New" panose="02070309020205020404" pitchFamily="49" charset="0"/>
              </a:rPr>
              <a:t>// for more info, see: https://www.npmjs.com/package/cfenv</a:t>
            </a:r>
          </a:p>
          <a:p>
            <a:pPr marL="0" indent="0">
              <a:buNone/>
            </a:pPr>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cfenv</a:t>
            </a:r>
            <a:r>
              <a:rPr lang="en-US" dirty="0">
                <a:latin typeface="Courier New" panose="02070309020205020404" pitchFamily="49" charset="0"/>
                <a:cs typeface="Courier New" panose="02070309020205020404" pitchFamily="49" charset="0"/>
              </a:rPr>
              <a:t> = require('</a:t>
            </a:r>
            <a:r>
              <a:rPr lang="en-US" dirty="0" err="1">
                <a:latin typeface="Courier New" panose="02070309020205020404" pitchFamily="49" charset="0"/>
                <a:cs typeface="Courier New" panose="02070309020205020404" pitchFamily="49" charset="0"/>
              </a:rPr>
              <a:t>cfenv</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create a new express server</a:t>
            </a:r>
          </a:p>
          <a:p>
            <a:pPr marL="0" indent="0">
              <a:buNone/>
            </a:pPr>
            <a:r>
              <a:rPr lang="en-US" dirty="0">
                <a:latin typeface="Courier New" panose="02070309020205020404" pitchFamily="49" charset="0"/>
                <a:cs typeface="Courier New" panose="02070309020205020404" pitchFamily="49" charset="0"/>
              </a:rPr>
              <a:t>var app = express();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serve the files out of ./public as our main files</a:t>
            </a:r>
          </a:p>
          <a:p>
            <a:pPr marL="0" indent="0">
              <a:buNone/>
            </a:pPr>
            <a:r>
              <a:rPr lang="en-US" dirty="0" err="1">
                <a:latin typeface="Courier New" panose="02070309020205020404" pitchFamily="49" charset="0"/>
                <a:cs typeface="Courier New" panose="02070309020205020404" pitchFamily="49" charset="0"/>
              </a:rPr>
              <a:t>app.use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express.static</a:t>
            </a:r>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dirname</a:t>
            </a:r>
            <a:r>
              <a:rPr lang="en-US" dirty="0">
                <a:latin typeface="Courier New" panose="02070309020205020404" pitchFamily="49" charset="0"/>
                <a:cs typeface="Courier New" panose="02070309020205020404" pitchFamily="49" charset="0"/>
              </a:rPr>
              <a:t> + '/public'));</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get the app environment from Cloud Foundry</a:t>
            </a:r>
          </a:p>
          <a:p>
            <a:pPr marL="0" indent="0">
              <a:buNone/>
            </a:pPr>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appEnv</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cfenv.getAppEnv</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start server on the specified port and binding host</a:t>
            </a:r>
          </a:p>
          <a:p>
            <a:pPr marL="0" indent="0">
              <a:buNone/>
            </a:pPr>
            <a:r>
              <a:rPr lang="en-US" dirty="0" err="1">
                <a:latin typeface="Courier New" panose="02070309020205020404" pitchFamily="49" charset="0"/>
                <a:cs typeface="Courier New" panose="02070309020205020404" pitchFamily="49" charset="0"/>
              </a:rPr>
              <a:t>app.listen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appEnv.port</a:t>
            </a:r>
            <a:r>
              <a:rPr lang="en-US" dirty="0">
                <a:latin typeface="Courier New" panose="02070309020205020404" pitchFamily="49" charset="0"/>
                <a:cs typeface="Courier New" panose="02070309020205020404" pitchFamily="49" charset="0"/>
              </a:rPr>
              <a:t>, '0.0.0.0', function()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print a message when the server starts listening</a:t>
            </a:r>
          </a:p>
          <a:p>
            <a:pPr marL="0" indent="0">
              <a:buNone/>
            </a:pPr>
            <a:r>
              <a:rPr lang="en-US" dirty="0">
                <a:latin typeface="Courier New" panose="02070309020205020404" pitchFamily="49" charset="0"/>
                <a:cs typeface="Courier New" panose="02070309020205020404" pitchFamily="49" charset="0"/>
              </a:rPr>
              <a:t>  console.log("server starting on " + appEnv.url);</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watson</a:t>
            </a:r>
            <a:r>
              <a:rPr lang="en-US" dirty="0">
                <a:latin typeface="Courier New" panose="02070309020205020404" pitchFamily="49" charset="0"/>
                <a:cs typeface="Courier New" panose="02070309020205020404" pitchFamily="49" charset="0"/>
              </a:rPr>
              <a:t> = require('</a:t>
            </a:r>
            <a:r>
              <a:rPr lang="en-US" dirty="0" err="1">
                <a:latin typeface="Courier New" panose="02070309020205020404" pitchFamily="49" charset="0"/>
                <a:cs typeface="Courier New" panose="02070309020205020404" pitchFamily="49" charset="0"/>
              </a:rPr>
              <a:t>watson</a:t>
            </a:r>
            <a:r>
              <a:rPr lang="en-US" dirty="0">
                <a:latin typeface="Courier New" panose="02070309020205020404" pitchFamily="49" charset="0"/>
                <a:cs typeface="Courier New" panose="02070309020205020404" pitchFamily="49" charset="0"/>
              </a:rPr>
              <a:t>-developer-cloud'),</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multer</a:t>
            </a:r>
            <a:r>
              <a:rPr lang="en-US" dirty="0">
                <a:latin typeface="Courier New" panose="02070309020205020404" pitchFamily="49" charset="0"/>
                <a:cs typeface="Courier New" panose="02070309020205020404" pitchFamily="49" charset="0"/>
              </a:rPr>
              <a:t> = require('</a:t>
            </a:r>
            <a:r>
              <a:rPr lang="en-US" dirty="0" err="1">
                <a:latin typeface="Courier New" panose="02070309020205020404" pitchFamily="49" charset="0"/>
                <a:cs typeface="Courier New" panose="02070309020205020404" pitchFamily="49" charset="0"/>
              </a:rPr>
              <a:t>multer</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var creds = </a:t>
            </a:r>
            <a:r>
              <a:rPr lang="en-US" dirty="0" err="1">
                <a:latin typeface="Courier New" panose="02070309020205020404" pitchFamily="49" charset="0"/>
                <a:cs typeface="Courier New" panose="02070309020205020404" pitchFamily="49" charset="0"/>
              </a:rPr>
              <a:t>appEnv.getServiceCreds</a:t>
            </a:r>
            <a:r>
              <a:rPr lang="en-US" dirty="0">
                <a:latin typeface="Courier New" panose="02070309020205020404" pitchFamily="49" charset="0"/>
                <a:cs typeface="Courier New" panose="02070309020205020404" pitchFamily="49" charset="0"/>
              </a:rPr>
              <a:t>('personality-insights-tutorial');</a:t>
            </a:r>
          </a:p>
          <a:p>
            <a:pPr marL="0" indent="0">
              <a:buNone/>
            </a:pPr>
            <a:r>
              <a:rPr lang="en-US" dirty="0" err="1">
                <a:latin typeface="Courier New" panose="02070309020205020404" pitchFamily="49" charset="0"/>
                <a:cs typeface="Courier New" panose="02070309020205020404" pitchFamily="49" charset="0"/>
              </a:rPr>
              <a:t>creds.version</a:t>
            </a:r>
            <a:r>
              <a:rPr lang="en-US" dirty="0">
                <a:latin typeface="Courier New" panose="02070309020205020404" pitchFamily="49" charset="0"/>
                <a:cs typeface="Courier New" panose="02070309020205020404" pitchFamily="49" charset="0"/>
              </a:rPr>
              <a:t> = 'v2';</a:t>
            </a:r>
          </a:p>
          <a:p>
            <a:pPr marL="0" indent="0">
              <a:buNone/>
            </a:pPr>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personalityInsights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watson.personality_insights</a:t>
            </a:r>
            <a:r>
              <a:rPr lang="en-US" dirty="0">
                <a:latin typeface="Courier New" panose="02070309020205020404" pitchFamily="49" charset="0"/>
                <a:cs typeface="Courier New" panose="02070309020205020404" pitchFamily="49" charset="0"/>
              </a:rPr>
              <a:t>(creds);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var uploading = </a:t>
            </a:r>
            <a:r>
              <a:rPr lang="en-US" dirty="0" err="1">
                <a:latin typeface="Courier New" panose="02070309020205020404" pitchFamily="49" charset="0"/>
                <a:cs typeface="Courier New" panose="02070309020205020404" pitchFamily="49" charset="0"/>
              </a:rPr>
              <a:t>multer</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storage: </a:t>
            </a:r>
            <a:r>
              <a:rPr lang="en-US" dirty="0" err="1">
                <a:latin typeface="Courier New" panose="02070309020205020404" pitchFamily="49" charset="0"/>
                <a:cs typeface="Courier New" panose="02070309020205020404" pitchFamily="49" charset="0"/>
              </a:rPr>
              <a:t>multer.memoryStorage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app.set</a:t>
            </a:r>
            <a:r>
              <a:rPr lang="en-US" dirty="0">
                <a:latin typeface="Courier New" panose="02070309020205020404" pitchFamily="49" charset="0"/>
                <a:cs typeface="Courier New" panose="02070309020205020404" pitchFamily="49" charset="0"/>
              </a:rPr>
              <a:t>('json spaces', 4);</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app.post</a:t>
            </a:r>
            <a:r>
              <a:rPr lang="en-US" dirty="0">
                <a:latin typeface="Courier New" panose="02070309020205020404" pitchFamily="49" charset="0"/>
                <a:cs typeface="Courier New" panose="02070309020205020404" pitchFamily="49" charset="0"/>
              </a:rPr>
              <a:t>('/upload', </a:t>
            </a:r>
            <a:r>
              <a:rPr lang="en-US" dirty="0" err="1">
                <a:latin typeface="Courier New" panose="02070309020205020404" pitchFamily="49" charset="0"/>
                <a:cs typeface="Courier New" panose="02070309020205020404" pitchFamily="49" charset="0"/>
              </a:rPr>
              <a:t>uploading.single</a:t>
            </a:r>
            <a:r>
              <a:rPr lang="en-US" dirty="0">
                <a:latin typeface="Courier New" panose="02070309020205020404" pitchFamily="49" charset="0"/>
                <a:cs typeface="Courier New" panose="02070309020205020404" pitchFamily="49" charset="0"/>
              </a:rPr>
              <a:t>('file'), function (request, response) {</a:t>
            </a:r>
          </a:p>
          <a:p>
            <a:pPr marL="0" indent="0">
              <a:buNone/>
            </a:pPr>
            <a:r>
              <a:rPr lang="en-US" dirty="0">
                <a:latin typeface="Courier New" panose="02070309020205020404" pitchFamily="49" charset="0"/>
                <a:cs typeface="Courier New" panose="02070309020205020404" pitchFamily="49" charset="0"/>
              </a:rPr>
              <a:t>    console.log("file");</a:t>
            </a:r>
          </a:p>
          <a:p>
            <a:pPr marL="0" indent="0">
              <a:buNone/>
            </a:pPr>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txtFile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request.file.buffer.toString</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console.log(</a:t>
            </a:r>
            <a:r>
              <a:rPr lang="en-US" dirty="0" err="1">
                <a:latin typeface="Courier New" panose="02070309020205020404" pitchFamily="49" charset="0"/>
                <a:cs typeface="Courier New" panose="02070309020205020404" pitchFamily="49" charset="0"/>
              </a:rPr>
              <a:t>request.file.buffer</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personalityInsights.profile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text: </a:t>
            </a:r>
            <a:r>
              <a:rPr lang="en-US" dirty="0" err="1">
                <a:latin typeface="Courier New" panose="02070309020205020404" pitchFamily="49" charset="0"/>
                <a:cs typeface="Courier New" panose="02070309020205020404" pitchFamily="49" charset="0"/>
              </a:rPr>
              <a:t>txtFile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function (error, result) {</a:t>
            </a:r>
          </a:p>
          <a:p>
            <a:pPr marL="0" indent="0">
              <a:buNone/>
            </a:pPr>
            <a:r>
              <a:rPr lang="en-US" dirty="0">
                <a:latin typeface="Courier New" panose="02070309020205020404" pitchFamily="49" charset="0"/>
                <a:cs typeface="Courier New" panose="02070309020205020404" pitchFamily="49" charset="0"/>
              </a:rPr>
              <a:t>            if (error)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response.send</a:t>
            </a:r>
            <a:r>
              <a:rPr lang="en-US" dirty="0">
                <a:latin typeface="Courier New" panose="02070309020205020404" pitchFamily="49" charset="0"/>
                <a:cs typeface="Courier New" panose="02070309020205020404" pitchFamily="49" charset="0"/>
              </a:rPr>
              <a:t>(error);</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else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response.json</a:t>
            </a:r>
            <a:r>
              <a:rPr lang="en-US" dirty="0">
                <a:latin typeface="Courier New" panose="02070309020205020404" pitchFamily="49" charset="0"/>
                <a:cs typeface="Courier New" panose="02070309020205020404" pitchFamily="49" charset="0"/>
              </a:rPr>
              <a:t>(result);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//---Deployment Tracker---------------------------------------------------------</a:t>
            </a:r>
          </a:p>
          <a:p>
            <a:pPr marL="0" indent="0">
              <a:buNone/>
            </a:pPr>
            <a:r>
              <a:rPr lang="en-US" dirty="0">
                <a:latin typeface="Courier New" panose="02070309020205020404" pitchFamily="49" charset="0"/>
                <a:cs typeface="Courier New" panose="02070309020205020404" pitchFamily="49" charset="0"/>
              </a:rPr>
              <a:t>require('</a:t>
            </a:r>
            <a:r>
              <a:rPr lang="en-US" dirty="0" err="1">
                <a:latin typeface="Courier New" panose="02070309020205020404" pitchFamily="49" charset="0"/>
                <a:cs typeface="Courier New" panose="02070309020205020404" pitchFamily="49" charset="0"/>
              </a:rPr>
              <a:t>cf</a:t>
            </a:r>
            <a:r>
              <a:rPr lang="en-US" dirty="0">
                <a:latin typeface="Courier New" panose="02070309020205020404" pitchFamily="49" charset="0"/>
                <a:cs typeface="Courier New" panose="02070309020205020404" pitchFamily="49" charset="0"/>
              </a:rPr>
              <a:t>-deployment-tracker-client').track();</a:t>
            </a:r>
          </a:p>
        </p:txBody>
      </p:sp>
      <p:sp>
        <p:nvSpPr>
          <p:cNvPr id="4" name="Date Placeholder 3">
            <a:extLst>
              <a:ext uri="{FF2B5EF4-FFF2-40B4-BE49-F238E27FC236}">
                <a16:creationId xmlns:a16="http://schemas.microsoft.com/office/drawing/2014/main" id="{978838A8-0D68-4D9B-A9F4-29AF76913B05}"/>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080C6C39-1BD3-47DD-8036-822C2623646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BE1C3359-39F5-4430-9C40-F4125C5C969B}"/>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7" name="TextBox 6">
            <a:extLst>
              <a:ext uri="{FF2B5EF4-FFF2-40B4-BE49-F238E27FC236}">
                <a16:creationId xmlns:a16="http://schemas.microsoft.com/office/drawing/2014/main" id="{5569D3AA-4142-4147-A6FA-044405A07441}"/>
              </a:ext>
            </a:extLst>
          </p:cNvPr>
          <p:cNvSpPr txBox="1"/>
          <p:nvPr/>
        </p:nvSpPr>
        <p:spPr>
          <a:xfrm>
            <a:off x="5791200" y="2133600"/>
            <a:ext cx="2133600" cy="1200329"/>
          </a:xfrm>
          <a:prstGeom prst="rect">
            <a:avLst/>
          </a:prstGeom>
          <a:noFill/>
        </p:spPr>
        <p:txBody>
          <a:bodyPr wrap="square" rtlCol="0">
            <a:spAutoFit/>
          </a:bodyPr>
          <a:lstStyle/>
          <a:p>
            <a:r>
              <a:rPr lang="en-US" dirty="0"/>
              <a:t>Open the file in a text editor to clearly see/modify the content</a:t>
            </a:r>
          </a:p>
        </p:txBody>
      </p:sp>
    </p:spTree>
    <p:extLst>
      <p:ext uri="{BB962C8B-B14F-4D97-AF65-F5344CB8AC3E}">
        <p14:creationId xmlns:p14="http://schemas.microsoft.com/office/powerpoint/2010/main" val="589307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EE33-4E72-4313-95FD-7FE6A77DA012}"/>
              </a:ext>
            </a:extLst>
          </p:cNvPr>
          <p:cNvSpPr>
            <a:spLocks noGrp="1"/>
          </p:cNvSpPr>
          <p:nvPr>
            <p:ph type="title"/>
          </p:nvPr>
        </p:nvSpPr>
        <p:spPr/>
        <p:txBody>
          <a:bodyPr/>
          <a:lstStyle/>
          <a:p>
            <a:r>
              <a:rPr lang="en-US" dirty="0" err="1"/>
              <a:t>package.json</a:t>
            </a:r>
            <a:endParaRPr lang="en-US" dirty="0"/>
          </a:p>
        </p:txBody>
      </p:sp>
      <p:sp>
        <p:nvSpPr>
          <p:cNvPr id="3" name="Content Placeholder 2">
            <a:extLst>
              <a:ext uri="{FF2B5EF4-FFF2-40B4-BE49-F238E27FC236}">
                <a16:creationId xmlns:a16="http://schemas.microsoft.com/office/drawing/2014/main" id="{A3795613-61E4-4119-B0F1-AACDCE282EF6}"/>
              </a:ext>
            </a:extLst>
          </p:cNvPr>
          <p:cNvSpPr>
            <a:spLocks noGrp="1"/>
          </p:cNvSpPr>
          <p:nvPr>
            <p:ph idx="1"/>
          </p:nvPr>
        </p:nvSpPr>
        <p:spPr/>
        <p:txBody>
          <a:bodyPr>
            <a:normAutofit fontScale="62500" lnSpcReduction="20000"/>
          </a:bodyPr>
          <a:lstStyle/>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"name": "</a:t>
            </a:r>
            <a:r>
              <a:rPr lang="en-US" dirty="0" err="1">
                <a:latin typeface="Courier New" panose="02070309020205020404" pitchFamily="49" charset="0"/>
                <a:cs typeface="Courier New" panose="02070309020205020404" pitchFamily="49" charset="0"/>
              </a:rPr>
              <a:t>NodejsStarterApp</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"version": "0.0.1",</a:t>
            </a:r>
          </a:p>
          <a:p>
            <a:pPr marL="0" indent="0">
              <a:buNone/>
            </a:pPr>
            <a:r>
              <a:rPr lang="en-US" dirty="0">
                <a:latin typeface="Courier New" panose="02070309020205020404" pitchFamily="49" charset="0"/>
                <a:cs typeface="Courier New" panose="02070309020205020404" pitchFamily="49" charset="0"/>
              </a:rPr>
              <a:t>  "description": "A sample </a:t>
            </a:r>
            <a:r>
              <a:rPr lang="en-US" dirty="0" err="1">
                <a:latin typeface="Courier New" panose="02070309020205020404" pitchFamily="49" charset="0"/>
                <a:cs typeface="Courier New" panose="02070309020205020404" pitchFamily="49" charset="0"/>
              </a:rPr>
              <a:t>nodejs</a:t>
            </a:r>
            <a:r>
              <a:rPr lang="en-US" dirty="0">
                <a:latin typeface="Courier New" panose="02070309020205020404" pitchFamily="49" charset="0"/>
                <a:cs typeface="Courier New" panose="02070309020205020404" pitchFamily="49" charset="0"/>
              </a:rPr>
              <a:t> app for Bluemix",</a:t>
            </a:r>
          </a:p>
          <a:p>
            <a:pPr marL="0" indent="0">
              <a:buNone/>
            </a:pPr>
            <a:r>
              <a:rPr lang="en-US" dirty="0">
                <a:latin typeface="Courier New" panose="02070309020205020404" pitchFamily="49" charset="0"/>
                <a:cs typeface="Courier New" panose="02070309020205020404" pitchFamily="49" charset="0"/>
              </a:rPr>
              <a:t>  "scripts": {</a:t>
            </a:r>
          </a:p>
          <a:p>
            <a:pPr marL="0" indent="0">
              <a:buNone/>
            </a:pPr>
            <a:r>
              <a:rPr lang="en-US" dirty="0">
                <a:latin typeface="Courier New" panose="02070309020205020404" pitchFamily="49" charset="0"/>
                <a:cs typeface="Courier New" panose="02070309020205020404" pitchFamily="49" charset="0"/>
              </a:rPr>
              <a:t>    "start": "node app.js"</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"dependencies": {</a:t>
            </a:r>
          </a:p>
          <a:p>
            <a:pPr marL="0" indent="0">
              <a:buNone/>
            </a:pPr>
            <a:r>
              <a:rPr lang="en-US" dirty="0">
                <a:latin typeface="Courier New" panose="02070309020205020404" pitchFamily="49" charset="0"/>
                <a:cs typeface="Courier New" panose="02070309020205020404" pitchFamily="49" charset="0"/>
              </a:rPr>
              <a:t>    "body-parser": "^1.14.2",</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cfenv</a:t>
            </a:r>
            <a:r>
              <a:rPr lang="en-US" dirty="0">
                <a:latin typeface="Courier New" panose="02070309020205020404" pitchFamily="49" charset="0"/>
                <a:cs typeface="Courier New" panose="02070309020205020404" pitchFamily="49" charset="0"/>
              </a:rPr>
              <a:t>": "1.0.x",</a:t>
            </a:r>
          </a:p>
          <a:p>
            <a:pPr marL="0" indent="0">
              <a:buNone/>
            </a:pPr>
            <a:r>
              <a:rPr lang="en-US" dirty="0">
                <a:latin typeface="Courier New" panose="02070309020205020404" pitchFamily="49" charset="0"/>
                <a:cs typeface="Courier New" panose="02070309020205020404" pitchFamily="49" charset="0"/>
              </a:rPr>
              <a:t>    "express": "4.12.x",</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multer</a:t>
            </a:r>
            <a:r>
              <a:rPr lang="en-US" dirty="0">
                <a:latin typeface="Courier New" panose="02070309020205020404" pitchFamily="49" charset="0"/>
                <a:cs typeface="Courier New" panose="02070309020205020404" pitchFamily="49" charset="0"/>
              </a:rPr>
              <a:t>": "^1.1.0",</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watson</a:t>
            </a:r>
            <a:r>
              <a:rPr lang="en-US" dirty="0">
                <a:latin typeface="Courier New" panose="02070309020205020404" pitchFamily="49" charset="0"/>
                <a:cs typeface="Courier New" panose="02070309020205020404" pitchFamily="49" charset="0"/>
              </a:rPr>
              <a:t>-developer-cloud": "1.x",</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cf</a:t>
            </a:r>
            <a:r>
              <a:rPr lang="en-US" dirty="0">
                <a:latin typeface="Courier New" panose="02070309020205020404" pitchFamily="49" charset="0"/>
                <a:cs typeface="Courier New" panose="02070309020205020404" pitchFamily="49" charset="0"/>
              </a:rPr>
              <a:t>-deployment-tracker-client":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"engines": {</a:t>
            </a:r>
          </a:p>
          <a:p>
            <a:pPr marL="0" indent="0">
              <a:buNone/>
            </a:pPr>
            <a:r>
              <a:rPr lang="en-US" dirty="0">
                <a:latin typeface="Courier New" panose="02070309020205020404" pitchFamily="49" charset="0"/>
                <a:cs typeface="Courier New" panose="02070309020205020404" pitchFamily="49" charset="0"/>
              </a:rPr>
              <a:t>    "node": "0.12.x"</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"repository": {</a:t>
            </a:r>
          </a:p>
          <a:p>
            <a:pPr marL="0" indent="0">
              <a:buNone/>
            </a:pPr>
            <a:r>
              <a:rPr lang="en-US" dirty="0">
                <a:latin typeface="Courier New" panose="02070309020205020404" pitchFamily="49" charset="0"/>
                <a:cs typeface="Courier New" panose="02070309020205020404" pitchFamily="49" charset="0"/>
              </a:rPr>
              <a:t>    "type": "git",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"https://github.com/IBM-Bluemix/personality-insights-</a:t>
            </a:r>
            <a:r>
              <a:rPr lang="en-US" dirty="0" err="1">
                <a:latin typeface="Courier New" panose="02070309020205020404" pitchFamily="49" charset="0"/>
                <a:cs typeface="Courier New" panose="02070309020205020404" pitchFamily="49" charset="0"/>
              </a:rPr>
              <a:t>nodejs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tutorial.git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491C167E-9620-4B67-B370-F96C7D9BD705}"/>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9EFB59A3-161C-42D3-AA31-7B7AB47B04C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B3094685-B6DF-4052-8997-E54185614F16}"/>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4139129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EC71-5533-42F4-A034-269B90E78870}"/>
              </a:ext>
            </a:extLst>
          </p:cNvPr>
          <p:cNvSpPr>
            <a:spLocks noGrp="1"/>
          </p:cNvSpPr>
          <p:nvPr>
            <p:ph type="title"/>
          </p:nvPr>
        </p:nvSpPr>
        <p:spPr/>
        <p:txBody>
          <a:bodyPr/>
          <a:lstStyle/>
          <a:p>
            <a:r>
              <a:rPr lang="en-US" dirty="0"/>
              <a:t>public/index.html</a:t>
            </a:r>
          </a:p>
        </p:txBody>
      </p:sp>
      <p:sp>
        <p:nvSpPr>
          <p:cNvPr id="3" name="Content Placeholder 2">
            <a:extLst>
              <a:ext uri="{FF2B5EF4-FFF2-40B4-BE49-F238E27FC236}">
                <a16:creationId xmlns:a16="http://schemas.microsoft.com/office/drawing/2014/main" id="{EE5463A0-7EFE-4A6C-A9A9-6CDA0C4E0A35}"/>
              </a:ext>
            </a:extLst>
          </p:cNvPr>
          <p:cNvSpPr>
            <a:spLocks noGrp="1"/>
          </p:cNvSpPr>
          <p:nvPr>
            <p:ph idx="1"/>
          </p:nvPr>
        </p:nvSpPr>
        <p:spPr/>
        <p:txBody>
          <a:bodyPr>
            <a:normAutofit fontScale="70000" lnSpcReduction="20000"/>
          </a:bodyPr>
          <a:lstStyle/>
          <a:p>
            <a:pPr marL="0" indent="0">
              <a:buNone/>
            </a:pPr>
            <a:r>
              <a:rPr lang="en-US" dirty="0">
                <a:latin typeface="Courier New" panose="02070309020205020404" pitchFamily="49" charset="0"/>
                <a:cs typeface="Courier New" panose="02070309020205020404" pitchFamily="49" charset="0"/>
              </a:rPr>
              <a:t>&lt;!DOCTYPE html&gt;</a:t>
            </a:r>
          </a:p>
          <a:p>
            <a:pPr marL="0" indent="0">
              <a:buNone/>
            </a:pPr>
            <a:r>
              <a:rPr lang="en-US" dirty="0">
                <a:latin typeface="Courier New" panose="02070309020205020404" pitchFamily="49" charset="0"/>
                <a:cs typeface="Courier New" panose="02070309020205020404" pitchFamily="49" charset="0"/>
              </a:rPr>
              <a:t>&lt;html&gt;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&lt;head&gt;</a:t>
            </a:r>
          </a:p>
          <a:p>
            <a:pPr marL="0" indent="0">
              <a:buNone/>
            </a:pPr>
            <a:r>
              <a:rPr lang="en-US" dirty="0">
                <a:latin typeface="Courier New" panose="02070309020205020404" pitchFamily="49" charset="0"/>
                <a:cs typeface="Courier New" panose="02070309020205020404" pitchFamily="49" charset="0"/>
              </a:rPr>
              <a:t>    &lt;title&gt;NodeJS Watson Application&lt;/title&gt;</a:t>
            </a:r>
          </a:p>
          <a:p>
            <a:pPr marL="0" indent="0">
              <a:buNone/>
            </a:pPr>
            <a:r>
              <a:rPr lang="en-US" dirty="0">
                <a:latin typeface="Courier New" panose="02070309020205020404" pitchFamily="49" charset="0"/>
                <a:cs typeface="Courier New" panose="02070309020205020404" pitchFamily="49" charset="0"/>
              </a:rPr>
              <a:t>    &lt;meta charset="utf-8"&gt;</a:t>
            </a:r>
          </a:p>
          <a:p>
            <a:pPr marL="0" indent="0">
              <a:buNone/>
            </a:pPr>
            <a:r>
              <a:rPr lang="en-US" dirty="0">
                <a:latin typeface="Courier New" panose="02070309020205020404" pitchFamily="49" charset="0"/>
                <a:cs typeface="Courier New" panose="02070309020205020404" pitchFamily="49" charset="0"/>
              </a:rPr>
              <a:t>    &lt;meta http-</a:t>
            </a:r>
            <a:r>
              <a:rPr lang="en-US" dirty="0" err="1">
                <a:latin typeface="Courier New" panose="02070309020205020404" pitchFamily="49" charset="0"/>
                <a:cs typeface="Courier New" panose="02070309020205020404" pitchFamily="49" charset="0"/>
              </a:rPr>
              <a:t>equiv</a:t>
            </a:r>
            <a:r>
              <a:rPr lang="en-US" dirty="0">
                <a:latin typeface="Courier New" panose="02070309020205020404" pitchFamily="49" charset="0"/>
                <a:cs typeface="Courier New" panose="02070309020205020404" pitchFamily="49" charset="0"/>
              </a:rPr>
              <a:t>="X-UA-Compatible" content="IE=edge"&gt;</a:t>
            </a:r>
          </a:p>
          <a:p>
            <a:pPr marL="0" indent="0">
              <a:buNone/>
            </a:pPr>
            <a:r>
              <a:rPr lang="en-US" dirty="0">
                <a:latin typeface="Courier New" panose="02070309020205020404" pitchFamily="49" charset="0"/>
                <a:cs typeface="Courier New" panose="02070309020205020404" pitchFamily="49" charset="0"/>
              </a:rPr>
              <a:t>    &lt;meta name="viewport" content="width=device-width, initial-scale=1"&gt;</a:t>
            </a:r>
          </a:p>
          <a:p>
            <a:pPr marL="0" indent="0">
              <a:buNone/>
            </a:pPr>
            <a:r>
              <a:rPr lang="en-US" dirty="0">
                <a:latin typeface="Courier New" panose="02070309020205020404" pitchFamily="49" charset="0"/>
                <a:cs typeface="Courier New" panose="02070309020205020404" pitchFamily="49" charset="0"/>
              </a:rPr>
              <a:t>    &lt;link </a:t>
            </a:r>
            <a:r>
              <a:rPr lang="en-US" dirty="0" err="1">
                <a:latin typeface="Courier New" panose="02070309020205020404" pitchFamily="49" charset="0"/>
                <a:cs typeface="Courier New" panose="02070309020205020404" pitchFamily="49" charset="0"/>
              </a:rPr>
              <a:t>rel</a:t>
            </a:r>
            <a:r>
              <a:rPr lang="en-US" dirty="0">
                <a:latin typeface="Courier New" panose="02070309020205020404" pitchFamily="49" charset="0"/>
                <a:cs typeface="Courier New" panose="02070309020205020404" pitchFamily="49" charset="0"/>
              </a:rPr>
              <a:t>="stylesheet" </a:t>
            </a:r>
            <a:r>
              <a:rPr lang="en-US" dirty="0" err="1">
                <a:latin typeface="Courier New" panose="02070309020205020404" pitchFamily="49" charset="0"/>
                <a:cs typeface="Courier New" panose="02070309020205020404" pitchFamily="49" charset="0"/>
              </a:rPr>
              <a:t>href</a:t>
            </a:r>
            <a:r>
              <a:rPr lang="en-US" dirty="0">
                <a:latin typeface="Courier New" panose="02070309020205020404" pitchFamily="49" charset="0"/>
                <a:cs typeface="Courier New" panose="02070309020205020404" pitchFamily="49" charset="0"/>
              </a:rPr>
              <a:t>="stylesheets/style.css"&gt;</a:t>
            </a:r>
          </a:p>
          <a:p>
            <a:pPr marL="0" indent="0">
              <a:buNone/>
            </a:pPr>
            <a:r>
              <a:rPr lang="en-US" dirty="0">
                <a:latin typeface="Courier New" panose="02070309020205020404" pitchFamily="49" charset="0"/>
                <a:cs typeface="Courier New" panose="02070309020205020404" pitchFamily="49" charset="0"/>
              </a:rPr>
              <a:t>  &lt;/head&gt;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&lt;body&gt;</a:t>
            </a:r>
          </a:p>
          <a:p>
            <a:pPr marL="0" indent="0">
              <a:buNone/>
            </a:pPr>
            <a:r>
              <a:rPr lang="en-US" dirty="0">
                <a:latin typeface="Courier New" panose="02070309020205020404" pitchFamily="49" charset="0"/>
                <a:cs typeface="Courier New" panose="02070309020205020404" pitchFamily="49" charset="0"/>
              </a:rPr>
              <a:t>    &lt;form action="/upload" method="POST" </a:t>
            </a:r>
            <a:r>
              <a:rPr lang="en-US" dirty="0" err="1">
                <a:latin typeface="Courier New" panose="02070309020205020404" pitchFamily="49" charset="0"/>
                <a:cs typeface="Courier New" panose="02070309020205020404" pitchFamily="49" charset="0"/>
              </a:rPr>
              <a:t>enctype</a:t>
            </a:r>
            <a:r>
              <a:rPr lang="en-US" dirty="0">
                <a:latin typeface="Courier New" panose="02070309020205020404" pitchFamily="49" charset="0"/>
                <a:cs typeface="Courier New" panose="02070309020205020404" pitchFamily="49" charset="0"/>
              </a:rPr>
              <a:t>="multipart/form-data"&gt;</a:t>
            </a:r>
          </a:p>
          <a:p>
            <a:pPr marL="0" indent="0">
              <a:buNone/>
            </a:pPr>
            <a:r>
              <a:rPr lang="en-US" dirty="0">
                <a:latin typeface="Courier New" panose="02070309020205020404" pitchFamily="49" charset="0"/>
                <a:cs typeface="Courier New" panose="02070309020205020404" pitchFamily="49" charset="0"/>
              </a:rPr>
              <a:t>      Select a txt file to upload:</a:t>
            </a:r>
          </a:p>
          <a:p>
            <a:pPr marL="0" indent="0">
              <a:buNone/>
            </a:pPr>
            <a:r>
              <a:rPr lang="en-US" dirty="0">
                <a:latin typeface="Courier New" panose="02070309020205020404" pitchFamily="49" charset="0"/>
                <a:cs typeface="Courier New" panose="02070309020205020404" pitchFamily="49" charset="0"/>
              </a:rPr>
              <a:t>      &lt;input type="file" name="file"&gt;</a:t>
            </a:r>
          </a:p>
          <a:p>
            <a:pPr marL="0" indent="0">
              <a:buNone/>
            </a:pPr>
            <a:r>
              <a:rPr lang="en-US" dirty="0">
                <a:latin typeface="Courier New" panose="02070309020205020404" pitchFamily="49" charset="0"/>
                <a:cs typeface="Courier New" panose="02070309020205020404" pitchFamily="49" charset="0"/>
              </a:rPr>
              <a:t>      &lt;input type="submit" value="Upload File"&gt;</a:t>
            </a:r>
          </a:p>
          <a:p>
            <a:pPr marL="0" indent="0">
              <a:buNone/>
            </a:pPr>
            <a:r>
              <a:rPr lang="en-US" dirty="0">
                <a:latin typeface="Courier New" panose="02070309020205020404" pitchFamily="49" charset="0"/>
                <a:cs typeface="Courier New" panose="02070309020205020404" pitchFamily="49" charset="0"/>
              </a:rPr>
              <a:t>    &lt;/form&gt;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&lt;/body&gt;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&lt;/html&gt;</a:t>
            </a:r>
          </a:p>
          <a:p>
            <a:pPr marL="0" indent="0">
              <a:buNone/>
            </a:pP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17B00456-69C4-4D18-B0E1-D2D22BED2CE4}"/>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EEBA7283-F78F-4C92-9202-82790DEA2008}"/>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9E3DA636-0658-4118-80FF-84F3F8475DF8}"/>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755438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7318-35DA-4A48-A494-952C9D85F943}"/>
              </a:ext>
            </a:extLst>
          </p:cNvPr>
          <p:cNvSpPr>
            <a:spLocks noGrp="1"/>
          </p:cNvSpPr>
          <p:nvPr>
            <p:ph type="title"/>
          </p:nvPr>
        </p:nvSpPr>
        <p:spPr/>
        <p:txBody>
          <a:bodyPr/>
          <a:lstStyle/>
          <a:p>
            <a:r>
              <a:rPr lang="en-US" dirty="0"/>
              <a:t>Step 6: Modify </a:t>
            </a:r>
            <a:r>
              <a:rPr lang="en-US" dirty="0" err="1"/>
              <a:t>manifest.yml</a:t>
            </a:r>
            <a:endParaRPr lang="en-US" dirty="0"/>
          </a:p>
        </p:txBody>
      </p:sp>
      <p:sp>
        <p:nvSpPr>
          <p:cNvPr id="3" name="Content Placeholder 2">
            <a:extLst>
              <a:ext uri="{FF2B5EF4-FFF2-40B4-BE49-F238E27FC236}">
                <a16:creationId xmlns:a16="http://schemas.microsoft.com/office/drawing/2014/main" id="{EEE8D4EC-BDF2-4666-B47F-921C21104A84}"/>
              </a:ext>
            </a:extLst>
          </p:cNvPr>
          <p:cNvSpPr>
            <a:spLocks noGrp="1"/>
          </p:cNvSpPr>
          <p:nvPr>
            <p:ph idx="1"/>
          </p:nvPr>
        </p:nvSpPr>
        <p:spPr/>
        <p:txBody>
          <a:bodyPr>
            <a:normAutofit fontScale="92500" lnSpcReduction="10000"/>
          </a:bodyPr>
          <a:lstStyle/>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declared-services:</a:t>
            </a:r>
          </a:p>
          <a:p>
            <a:pPr marL="0" indent="0">
              <a:buNone/>
            </a:pPr>
            <a:r>
              <a:rPr lang="en-US" dirty="0">
                <a:latin typeface="Courier New" panose="02070309020205020404" pitchFamily="49" charset="0"/>
                <a:cs typeface="Courier New" panose="02070309020205020404" pitchFamily="49" charset="0"/>
              </a:rPr>
              <a:t>  personality-insights-tutorial:</a:t>
            </a:r>
          </a:p>
          <a:p>
            <a:pPr marL="0" indent="0">
              <a:buNone/>
            </a:pPr>
            <a:r>
              <a:rPr lang="en-US" dirty="0">
                <a:latin typeface="Courier New" panose="02070309020205020404" pitchFamily="49" charset="0"/>
                <a:cs typeface="Courier New" panose="02070309020205020404" pitchFamily="49" charset="0"/>
              </a:rPr>
              <a:t>    label: </a:t>
            </a:r>
            <a:r>
              <a:rPr lang="en-US" dirty="0" err="1">
                <a:latin typeface="Courier New" panose="02070309020205020404" pitchFamily="49" charset="0"/>
                <a:cs typeface="Courier New" panose="02070309020205020404" pitchFamily="49" charset="0"/>
              </a:rPr>
              <a:t>personality_insights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plan: lite</a:t>
            </a:r>
          </a:p>
          <a:p>
            <a:pPr marL="0" indent="0">
              <a:buNone/>
            </a:pPr>
            <a:r>
              <a:rPr lang="en-US" dirty="0">
                <a:latin typeface="Courier New" panose="02070309020205020404" pitchFamily="49" charset="0"/>
                <a:cs typeface="Courier New" panose="02070309020205020404" pitchFamily="49" charset="0"/>
              </a:rPr>
              <a:t>applications:</a:t>
            </a:r>
          </a:p>
          <a:p>
            <a:pPr marL="0" indent="0">
              <a:buNone/>
            </a:pPr>
            <a:r>
              <a:rPr lang="en-US" dirty="0">
                <a:latin typeface="Courier New" panose="02070309020205020404" pitchFamily="49" charset="0"/>
                <a:cs typeface="Courier New" panose="02070309020205020404" pitchFamily="49" charset="0"/>
              </a:rPr>
              <a:t>- path: .</a:t>
            </a:r>
          </a:p>
          <a:p>
            <a:pPr marL="0" indent="0">
              <a:buNone/>
            </a:pPr>
            <a:r>
              <a:rPr lang="en-US" dirty="0">
                <a:latin typeface="Courier New" panose="02070309020205020404" pitchFamily="49" charset="0"/>
                <a:cs typeface="Courier New" panose="02070309020205020404" pitchFamily="49" charset="0"/>
              </a:rPr>
              <a:t>  memory: 64M</a:t>
            </a:r>
          </a:p>
          <a:p>
            <a:pPr marL="0" indent="0">
              <a:buNone/>
            </a:pPr>
            <a:r>
              <a:rPr lang="en-US" dirty="0">
                <a:latin typeface="Courier New" panose="02070309020205020404" pitchFamily="49" charset="0"/>
                <a:cs typeface="Courier New" panose="02070309020205020404" pitchFamily="49" charset="0"/>
              </a:rPr>
              <a:t>  instances: 1</a:t>
            </a:r>
          </a:p>
          <a:p>
            <a:pPr marL="0" indent="0">
              <a:buNone/>
            </a:pPr>
            <a:r>
              <a:rPr lang="en-US" dirty="0">
                <a:latin typeface="Courier New" panose="02070309020205020404" pitchFamily="49" charset="0"/>
                <a:cs typeface="Courier New" panose="02070309020205020404" pitchFamily="49" charset="0"/>
              </a:rPr>
              <a:t>  domain: mybluemix.net</a:t>
            </a:r>
          </a:p>
          <a:p>
            <a:pPr marL="0" indent="0">
              <a:buNone/>
            </a:pPr>
            <a:r>
              <a:rPr lang="en-US" dirty="0">
                <a:latin typeface="Courier New" panose="02070309020205020404" pitchFamily="49" charset="0"/>
                <a:cs typeface="Courier New" panose="02070309020205020404" pitchFamily="49" charset="0"/>
              </a:rPr>
              <a:t>  name: </a:t>
            </a:r>
            <a:r>
              <a:rPr lang="en-US" dirty="0" err="1">
                <a:latin typeface="Courier New" panose="02070309020205020404" pitchFamily="49" charset="0"/>
                <a:cs typeface="Courier New" panose="02070309020205020404" pitchFamily="49" charset="0"/>
              </a:rPr>
              <a:t>sunimal-watson</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host: </a:t>
            </a:r>
            <a:r>
              <a:rPr lang="en-US" dirty="0" err="1">
                <a:latin typeface="Courier New" panose="02070309020205020404" pitchFamily="49" charset="0"/>
                <a:cs typeface="Courier New" panose="02070309020205020404" pitchFamily="49" charset="0"/>
              </a:rPr>
              <a:t>sunimal-watson</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disk_quota</a:t>
            </a:r>
            <a:r>
              <a:rPr lang="en-US" dirty="0">
                <a:latin typeface="Courier New" panose="02070309020205020404" pitchFamily="49" charset="0"/>
                <a:cs typeface="Courier New" panose="02070309020205020404" pitchFamily="49" charset="0"/>
              </a:rPr>
              <a:t>: 1024M</a:t>
            </a:r>
          </a:p>
          <a:p>
            <a:pPr marL="0" indent="0">
              <a:buNone/>
            </a:pPr>
            <a:r>
              <a:rPr lang="en-US" dirty="0">
                <a:latin typeface="Courier New" panose="02070309020205020404" pitchFamily="49" charset="0"/>
                <a:cs typeface="Courier New" panose="02070309020205020404" pitchFamily="49" charset="0"/>
              </a:rPr>
              <a:t>  services:</a:t>
            </a:r>
          </a:p>
          <a:p>
            <a:pPr marL="0" indent="0">
              <a:buNone/>
            </a:pPr>
            <a:r>
              <a:rPr lang="en-US" dirty="0">
                <a:latin typeface="Courier New" panose="02070309020205020404" pitchFamily="49" charset="0"/>
                <a:cs typeface="Courier New" panose="02070309020205020404" pitchFamily="49" charset="0"/>
              </a:rPr>
              <a:t>  - personality-insights-tutorial</a:t>
            </a:r>
          </a:p>
        </p:txBody>
      </p:sp>
      <p:sp>
        <p:nvSpPr>
          <p:cNvPr id="4" name="Date Placeholder 3">
            <a:extLst>
              <a:ext uri="{FF2B5EF4-FFF2-40B4-BE49-F238E27FC236}">
                <a16:creationId xmlns:a16="http://schemas.microsoft.com/office/drawing/2014/main" id="{56C43F02-85BC-424A-8D61-6026F5E0DFB4}"/>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DBABF4DE-5117-409D-B15B-13C0596C712E}"/>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DCE68FCD-2133-46A0-BD9C-28136B0C3FFC}"/>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7" name="Oval 6">
            <a:extLst>
              <a:ext uri="{FF2B5EF4-FFF2-40B4-BE49-F238E27FC236}">
                <a16:creationId xmlns:a16="http://schemas.microsoft.com/office/drawing/2014/main" id="{A1520DC2-6A7A-4181-ACC1-D40C5C38A58E}"/>
              </a:ext>
            </a:extLst>
          </p:cNvPr>
          <p:cNvSpPr/>
          <p:nvPr/>
        </p:nvSpPr>
        <p:spPr>
          <a:xfrm>
            <a:off x="1600200" y="4343400"/>
            <a:ext cx="3124200" cy="808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0C2A95-3577-4FBF-B984-4371A4AF0D7A}"/>
              </a:ext>
            </a:extLst>
          </p:cNvPr>
          <p:cNvSpPr txBox="1"/>
          <p:nvPr/>
        </p:nvSpPr>
        <p:spPr>
          <a:xfrm>
            <a:off x="4844472" y="4267200"/>
            <a:ext cx="3842327" cy="646331"/>
          </a:xfrm>
          <a:prstGeom prst="rect">
            <a:avLst/>
          </a:prstGeom>
          <a:noFill/>
        </p:spPr>
        <p:txBody>
          <a:bodyPr wrap="square" rtlCol="0">
            <a:spAutoFit/>
          </a:bodyPr>
          <a:lstStyle/>
          <a:p>
            <a:r>
              <a:rPr lang="en-US" dirty="0">
                <a:solidFill>
                  <a:schemeClr val="accent1"/>
                </a:solidFill>
              </a:rPr>
              <a:t>use the hostname and app name you selected</a:t>
            </a:r>
          </a:p>
        </p:txBody>
      </p:sp>
      <p:sp>
        <p:nvSpPr>
          <p:cNvPr id="9" name="Oval 8">
            <a:extLst>
              <a:ext uri="{FF2B5EF4-FFF2-40B4-BE49-F238E27FC236}">
                <a16:creationId xmlns:a16="http://schemas.microsoft.com/office/drawing/2014/main" id="{4B384372-4C10-404E-8B3D-37C6A033C775}"/>
              </a:ext>
            </a:extLst>
          </p:cNvPr>
          <p:cNvSpPr/>
          <p:nvPr/>
        </p:nvSpPr>
        <p:spPr>
          <a:xfrm>
            <a:off x="2095500" y="3392055"/>
            <a:ext cx="990600" cy="5283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641B2-286F-4246-BC61-BF82566F6003}"/>
              </a:ext>
            </a:extLst>
          </p:cNvPr>
          <p:cNvSpPr txBox="1"/>
          <p:nvPr/>
        </p:nvSpPr>
        <p:spPr>
          <a:xfrm>
            <a:off x="3222336" y="2902313"/>
            <a:ext cx="5328227" cy="1200329"/>
          </a:xfrm>
          <a:prstGeom prst="rect">
            <a:avLst/>
          </a:prstGeom>
          <a:noFill/>
        </p:spPr>
        <p:txBody>
          <a:bodyPr wrap="square" rtlCol="0">
            <a:spAutoFit/>
          </a:bodyPr>
          <a:lstStyle/>
          <a:p>
            <a:r>
              <a:rPr lang="en-US" dirty="0">
                <a:solidFill>
                  <a:schemeClr val="accent1"/>
                </a:solidFill>
              </a:rPr>
              <a:t>this is the maximum allowed RAM for the app. When you create the app in web console (in step 2 and 3), you may b e asked to select memory size. Use that number here.</a:t>
            </a:r>
          </a:p>
        </p:txBody>
      </p:sp>
    </p:spTree>
    <p:extLst>
      <p:ext uri="{BB962C8B-B14F-4D97-AF65-F5344CB8AC3E}">
        <p14:creationId xmlns:p14="http://schemas.microsoft.com/office/powerpoint/2010/main" val="2993236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69ED-20B3-426D-9281-77EC8907D42B}"/>
              </a:ext>
            </a:extLst>
          </p:cNvPr>
          <p:cNvSpPr>
            <a:spLocks noGrp="1"/>
          </p:cNvSpPr>
          <p:nvPr>
            <p:ph type="title"/>
          </p:nvPr>
        </p:nvSpPr>
        <p:spPr/>
        <p:txBody>
          <a:bodyPr/>
          <a:lstStyle/>
          <a:p>
            <a:r>
              <a:rPr lang="en-US" dirty="0"/>
              <a:t>Step 7-9: Bluemix CLI Steps</a:t>
            </a:r>
          </a:p>
        </p:txBody>
      </p:sp>
      <p:sp>
        <p:nvSpPr>
          <p:cNvPr id="4" name="Date Placeholder 3">
            <a:extLst>
              <a:ext uri="{FF2B5EF4-FFF2-40B4-BE49-F238E27FC236}">
                <a16:creationId xmlns:a16="http://schemas.microsoft.com/office/drawing/2014/main" id="{122A241B-59BA-4B58-AEDE-8EC360397E8E}"/>
              </a:ext>
            </a:extLst>
          </p:cNvPr>
          <p:cNvSpPr>
            <a:spLocks noGrp="1"/>
          </p:cNvSpPr>
          <p:nvPr>
            <p:ph type="dt" sz="half" idx="10"/>
          </p:nvPr>
        </p:nvSpPr>
        <p:spPr/>
        <p:txBody>
          <a:bodyPr/>
          <a:lstStyle/>
          <a:p>
            <a:fld id="{0936270A-A0A1-45FB-A48E-A88DF33B476D}" type="datetime3">
              <a:rPr lang="en-US" smtClean="0"/>
              <a:t>23 July 2018</a:t>
            </a:fld>
            <a:endParaRPr lang="en-US"/>
          </a:p>
        </p:txBody>
      </p:sp>
      <p:sp>
        <p:nvSpPr>
          <p:cNvPr id="5" name="Footer Placeholder 4">
            <a:extLst>
              <a:ext uri="{FF2B5EF4-FFF2-40B4-BE49-F238E27FC236}">
                <a16:creationId xmlns:a16="http://schemas.microsoft.com/office/drawing/2014/main" id="{0F233FDC-2A04-46EB-9104-38BC878D79A7}"/>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D48DDFFD-FBD3-40D4-B6A6-41ABDA85F6F9}"/>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9" name="Content Placeholder 2">
            <a:extLst>
              <a:ext uri="{FF2B5EF4-FFF2-40B4-BE49-F238E27FC236}">
                <a16:creationId xmlns:a16="http://schemas.microsoft.com/office/drawing/2014/main" id="{B2B2F49C-C287-4BFE-A3AB-39123FFDC9D8}"/>
              </a:ext>
            </a:extLst>
          </p:cNvPr>
          <p:cNvSpPr txBox="1">
            <a:spLocks/>
          </p:cNvSpPr>
          <p:nvPr/>
        </p:nvSpPr>
        <p:spPr>
          <a:xfrm>
            <a:off x="494145" y="1143000"/>
            <a:ext cx="8229600" cy="4906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Open command line and change directory into the folder with code downloaded in the previous step</a:t>
            </a:r>
          </a:p>
          <a:p>
            <a:endParaRPr lang="en-US" dirty="0"/>
          </a:p>
          <a:p>
            <a:r>
              <a:rPr lang="en-US" dirty="0"/>
              <a:t>Use the Bluemix CLI to connect to the Bluemix API (Depending on the region you are logged on to. ‘ng’ is for US South)</a:t>
            </a:r>
          </a:p>
          <a:p>
            <a:pPr lvl="1"/>
            <a:r>
              <a:rPr lang="en-US" dirty="0" err="1">
                <a:solidFill>
                  <a:srgbClr val="0070C0"/>
                </a:solidFill>
              </a:rPr>
              <a:t>bluemix</a:t>
            </a:r>
            <a:r>
              <a:rPr lang="en-US" dirty="0">
                <a:solidFill>
                  <a:srgbClr val="0070C0"/>
                </a:solidFill>
              </a:rPr>
              <a:t> </a:t>
            </a:r>
            <a:r>
              <a:rPr lang="en-US" dirty="0" err="1">
                <a:solidFill>
                  <a:srgbClr val="0070C0"/>
                </a:solidFill>
              </a:rPr>
              <a:t>api</a:t>
            </a:r>
            <a:r>
              <a:rPr lang="en-US" dirty="0">
                <a:solidFill>
                  <a:srgbClr val="0070C0"/>
                </a:solidFill>
              </a:rPr>
              <a:t> </a:t>
            </a:r>
            <a:r>
              <a:rPr lang="en-US" dirty="0">
                <a:solidFill>
                  <a:srgbClr val="0070C0"/>
                </a:solidFill>
                <a:hlinkClick r:id="rId2"/>
              </a:rPr>
              <a:t>https://api.ng.bluemix.net</a:t>
            </a:r>
            <a:r>
              <a:rPr lang="en-US" dirty="0">
                <a:solidFill>
                  <a:srgbClr val="0070C0"/>
                </a:solidFill>
              </a:rPr>
              <a:t> </a:t>
            </a:r>
          </a:p>
          <a:p>
            <a:pPr marL="457200" lvl="1" indent="0">
              <a:buFont typeface="Arial" pitchFamily="34" charset="0"/>
              <a:buNone/>
            </a:pPr>
            <a:endParaRPr lang="en-US" dirty="0"/>
          </a:p>
          <a:p>
            <a:r>
              <a:rPr lang="en-US" dirty="0"/>
              <a:t>Login to Bluemix</a:t>
            </a:r>
          </a:p>
          <a:p>
            <a:pPr lvl="1"/>
            <a:r>
              <a:rPr lang="pt-BR" dirty="0">
                <a:solidFill>
                  <a:srgbClr val="0070C0"/>
                </a:solidFill>
              </a:rPr>
              <a:t>bluemix login -u &lt;bluemix_id&gt; -o &lt;organization&gt; -s &lt;space&gt;</a:t>
            </a:r>
            <a:endParaRPr lang="en-US" dirty="0">
              <a:solidFill>
                <a:srgbClr val="0070C0"/>
              </a:solidFill>
            </a:endParaRPr>
          </a:p>
          <a:p>
            <a:pPr lvl="1"/>
            <a:r>
              <a:rPr lang="en-US" dirty="0"/>
              <a:t>use the IBM ID and password</a:t>
            </a:r>
          </a:p>
          <a:p>
            <a:endParaRPr lang="en-US" dirty="0"/>
          </a:p>
          <a:p>
            <a:r>
              <a:rPr lang="en-US" dirty="0"/>
              <a:t>Create the Personality Insights service in Bluemix</a:t>
            </a:r>
          </a:p>
          <a:p>
            <a:pPr lvl="1"/>
            <a:r>
              <a:rPr lang="en-US" dirty="0" err="1">
                <a:solidFill>
                  <a:srgbClr val="0070C0"/>
                </a:solidFill>
              </a:rPr>
              <a:t>bluemix</a:t>
            </a:r>
            <a:r>
              <a:rPr lang="en-US" dirty="0">
                <a:solidFill>
                  <a:srgbClr val="0070C0"/>
                </a:solidFill>
              </a:rPr>
              <a:t> create-service </a:t>
            </a:r>
            <a:r>
              <a:rPr lang="en-US" dirty="0" err="1">
                <a:solidFill>
                  <a:srgbClr val="0070C0"/>
                </a:solidFill>
              </a:rPr>
              <a:t>personality_insights</a:t>
            </a:r>
            <a:r>
              <a:rPr lang="en-US" dirty="0">
                <a:solidFill>
                  <a:srgbClr val="0070C0"/>
                </a:solidFill>
              </a:rPr>
              <a:t> tiered personality-insights-tutorial</a:t>
            </a:r>
          </a:p>
          <a:p>
            <a:pPr marL="0" indent="0">
              <a:buFont typeface="Arial" pitchFamily="34" charset="0"/>
              <a:buNone/>
            </a:pPr>
            <a:endParaRPr lang="en-US" dirty="0"/>
          </a:p>
          <a:p>
            <a:r>
              <a:rPr lang="en-US" dirty="0"/>
              <a:t>upload your application to Bluemix</a:t>
            </a:r>
          </a:p>
          <a:p>
            <a:pPr lvl="1"/>
            <a:r>
              <a:rPr lang="en-US" dirty="0" err="1">
                <a:solidFill>
                  <a:srgbClr val="0070C0"/>
                </a:solidFill>
              </a:rPr>
              <a:t>bluemix</a:t>
            </a:r>
            <a:r>
              <a:rPr lang="en-US" dirty="0">
                <a:solidFill>
                  <a:srgbClr val="0070C0"/>
                </a:solidFill>
              </a:rPr>
              <a:t> app push &lt;</a:t>
            </a:r>
            <a:r>
              <a:rPr lang="en-US" dirty="0" err="1">
                <a:solidFill>
                  <a:srgbClr val="0070C0"/>
                </a:solidFill>
              </a:rPr>
              <a:t>appname</a:t>
            </a:r>
            <a:r>
              <a:rPr lang="en-US" dirty="0">
                <a:solidFill>
                  <a:srgbClr val="0070C0"/>
                </a:solidFill>
              </a:rPr>
              <a:t>&gt;</a:t>
            </a:r>
          </a:p>
          <a:p>
            <a:endParaRPr lang="en-US" dirty="0"/>
          </a:p>
          <a:p>
            <a:endParaRPr lang="en-US" dirty="0"/>
          </a:p>
          <a:p>
            <a:pPr marL="0" indent="0">
              <a:buFont typeface="Arial" pitchFamily="34" charset="0"/>
              <a:buNone/>
            </a:pPr>
            <a:endParaRPr lang="en-US" dirty="0"/>
          </a:p>
          <a:p>
            <a:pPr marL="914400" lvl="2" indent="0">
              <a:buFont typeface="Arial" pitchFamily="34" charset="0"/>
              <a:buNone/>
            </a:pPr>
            <a:endParaRPr lang="en-US" dirty="0"/>
          </a:p>
          <a:p>
            <a:pPr lvl="2"/>
            <a:endParaRPr lang="en-US" dirty="0"/>
          </a:p>
        </p:txBody>
      </p:sp>
    </p:spTree>
    <p:extLst>
      <p:ext uri="{BB962C8B-B14F-4D97-AF65-F5344CB8AC3E}">
        <p14:creationId xmlns:p14="http://schemas.microsoft.com/office/powerpoint/2010/main" val="2441645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2E6E-F64F-4BF5-AB32-BCE2A7680ECB}"/>
              </a:ext>
            </a:extLst>
          </p:cNvPr>
          <p:cNvSpPr>
            <a:spLocks noGrp="1"/>
          </p:cNvSpPr>
          <p:nvPr>
            <p:ph type="title"/>
          </p:nvPr>
        </p:nvSpPr>
        <p:spPr/>
        <p:txBody>
          <a:bodyPr/>
          <a:lstStyle/>
          <a:p>
            <a:r>
              <a:rPr lang="en-US" dirty="0"/>
              <a:t>Step 10: View Result</a:t>
            </a:r>
          </a:p>
        </p:txBody>
      </p:sp>
      <p:pic>
        <p:nvPicPr>
          <p:cNvPr id="8" name="Content Placeholder 7" descr="A screenshot of a cell phone&#10;&#10;Description generated with high confidence">
            <a:extLst>
              <a:ext uri="{FF2B5EF4-FFF2-40B4-BE49-F238E27FC236}">
                <a16:creationId xmlns:a16="http://schemas.microsoft.com/office/drawing/2014/main" id="{E4E7D899-AD21-4E7F-9EA6-7E0C64C50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44638"/>
            <a:ext cx="8229600" cy="4500562"/>
          </a:xfrm>
        </p:spPr>
      </p:pic>
      <p:sp>
        <p:nvSpPr>
          <p:cNvPr id="4" name="Date Placeholder 3">
            <a:extLst>
              <a:ext uri="{FF2B5EF4-FFF2-40B4-BE49-F238E27FC236}">
                <a16:creationId xmlns:a16="http://schemas.microsoft.com/office/drawing/2014/main" id="{B77D3578-DF81-4CE2-A66C-D5EEB16F2B1B}"/>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CBA1EEF1-9B45-4014-A5DC-7469C6588CAC}"/>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DA9B651C-D9BB-4828-84FA-3F79F9609716}"/>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a:extLst>
              <a:ext uri="{FF2B5EF4-FFF2-40B4-BE49-F238E27FC236}">
                <a16:creationId xmlns:a16="http://schemas.microsoft.com/office/drawing/2014/main" id="{292F398B-E26A-4060-A0DF-439225FE2B8B}"/>
              </a:ext>
            </a:extLst>
          </p:cNvPr>
          <p:cNvSpPr txBox="1"/>
          <p:nvPr/>
        </p:nvSpPr>
        <p:spPr>
          <a:xfrm>
            <a:off x="1447800" y="2895600"/>
            <a:ext cx="3810000" cy="646331"/>
          </a:xfrm>
          <a:prstGeom prst="rect">
            <a:avLst/>
          </a:prstGeom>
          <a:noFill/>
        </p:spPr>
        <p:txBody>
          <a:bodyPr wrap="square" rtlCol="0">
            <a:spAutoFit/>
          </a:bodyPr>
          <a:lstStyle/>
          <a:p>
            <a:r>
              <a:rPr lang="en-US" dirty="0">
                <a:solidFill>
                  <a:schemeClr val="bg1"/>
                </a:solidFill>
              </a:rPr>
              <a:t>Choose a file and upload it using the command buttons.</a:t>
            </a:r>
          </a:p>
        </p:txBody>
      </p:sp>
      <p:cxnSp>
        <p:nvCxnSpPr>
          <p:cNvPr id="11" name="Straight Arrow Connector 10">
            <a:extLst>
              <a:ext uri="{FF2B5EF4-FFF2-40B4-BE49-F238E27FC236}">
                <a16:creationId xmlns:a16="http://schemas.microsoft.com/office/drawing/2014/main" id="{78E3C10F-1D02-4CCC-83DA-14884714D091}"/>
              </a:ext>
            </a:extLst>
          </p:cNvPr>
          <p:cNvCxnSpPr/>
          <p:nvPr/>
        </p:nvCxnSpPr>
        <p:spPr>
          <a:xfrm flipH="1" flipV="1">
            <a:off x="1447800" y="2057400"/>
            <a:ext cx="228600" cy="838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0210AD-4584-41F6-913C-D24EF0F138FA}"/>
              </a:ext>
            </a:extLst>
          </p:cNvPr>
          <p:cNvCxnSpPr/>
          <p:nvPr/>
        </p:nvCxnSpPr>
        <p:spPr>
          <a:xfrm flipH="1" flipV="1">
            <a:off x="2667000" y="2057400"/>
            <a:ext cx="838200" cy="838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169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Bluemix</a:t>
            </a:r>
            <a:r>
              <a:rPr lang="en-US" dirty="0"/>
              <a:t> Cloud Foundry</a:t>
            </a:r>
          </a:p>
        </p:txBody>
      </p:sp>
      <p:sp>
        <p:nvSpPr>
          <p:cNvPr id="3" name="Content Placeholder 2"/>
          <p:cNvSpPr>
            <a:spLocks noGrp="1"/>
          </p:cNvSpPr>
          <p:nvPr>
            <p:ph idx="1"/>
          </p:nvPr>
        </p:nvSpPr>
        <p:spPr/>
        <p:txBody>
          <a:bodyPr/>
          <a:lstStyle/>
          <a:p>
            <a:pPr algn="just">
              <a:tabLst>
                <a:tab pos="3833813" algn="l"/>
              </a:tabLst>
            </a:pPr>
            <a:r>
              <a:rPr lang="en-US" dirty="0"/>
              <a:t>Users focus on application code, i.e., don’t have to worry about the OS and infrastructure layers</a:t>
            </a:r>
          </a:p>
          <a:p>
            <a:pPr algn="just"/>
            <a:endParaRPr lang="en-US" dirty="0"/>
          </a:p>
          <a:p>
            <a:pPr marL="342900" lvl="1" indent="-342900" algn="just">
              <a:buFont typeface="Arial" pitchFamily="34" charset="0"/>
              <a:buChar char="•"/>
            </a:pPr>
            <a:r>
              <a:rPr lang="en-US" dirty="0"/>
              <a:t>Cloud Foundry is an open source PaaS </a:t>
            </a:r>
          </a:p>
          <a:p>
            <a:pPr lvl="1" algn="just"/>
            <a:r>
              <a:rPr lang="en-US" dirty="0"/>
              <a:t>Corporate users: SAS, Cisco, </a:t>
            </a:r>
            <a:r>
              <a:rPr lang="en-US" dirty="0" err="1"/>
              <a:t>Rakuten</a:t>
            </a:r>
            <a:r>
              <a:rPr lang="en-US" dirty="0"/>
              <a:t>, Baidu, SAP Verizon, ..</a:t>
            </a:r>
          </a:p>
          <a:p>
            <a:pPr lvl="1" algn="just"/>
            <a:r>
              <a:rPr lang="en-US" dirty="0"/>
              <a:t>Leverages on the broad community</a:t>
            </a:r>
          </a:p>
          <a:p>
            <a:pPr lvl="1" algn="just"/>
            <a:r>
              <a:rPr lang="en-US" dirty="0"/>
              <a:t>Push, extend and manage applications using </a:t>
            </a:r>
          </a:p>
          <a:p>
            <a:pPr lvl="2" algn="just"/>
            <a:r>
              <a:rPr lang="en-US" dirty="0"/>
              <a:t>a command line tool – Bluemix CLI implements Cloud Foundry  operations</a:t>
            </a:r>
          </a:p>
          <a:p>
            <a:pPr lvl="2" algn="just"/>
            <a:r>
              <a:rPr lang="en-US" dirty="0"/>
              <a:t>eclipse plugin</a:t>
            </a:r>
          </a:p>
          <a:p>
            <a:pPr lvl="2" algn="just"/>
            <a:r>
              <a:rPr lang="en-US" dirty="0"/>
              <a:t>DevOps …</a:t>
            </a:r>
          </a:p>
          <a:p>
            <a:pPr lvl="1" algn="just"/>
            <a:r>
              <a:rPr lang="en-US" dirty="0"/>
              <a:t>Addresses PaaS lack of cross-compatibility among different cloud providers</a:t>
            </a:r>
          </a:p>
          <a:p>
            <a:pPr lvl="1"/>
            <a:endParaRPr lang="en-US" dirty="0"/>
          </a:p>
          <a:p>
            <a:pPr marL="57150" indent="0">
              <a:buNone/>
            </a:pPr>
            <a:endParaRPr lang="en-US" dirty="0"/>
          </a:p>
        </p:txBody>
      </p:sp>
      <p:sp>
        <p:nvSpPr>
          <p:cNvPr id="4" name="Date Placeholder 3"/>
          <p:cNvSpPr>
            <a:spLocks noGrp="1"/>
          </p:cNvSpPr>
          <p:nvPr>
            <p:ph type="dt" sz="half" idx="10"/>
          </p:nvPr>
        </p:nvSpPr>
        <p:spPr/>
        <p:txBody>
          <a:bodyPr/>
          <a:lstStyle/>
          <a:p>
            <a:fld id="{0AA3A907-BF6C-4DAF-A3C4-B9D9696FD81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732505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25CC-663D-44FE-A71E-0E486646EBF7}"/>
              </a:ext>
            </a:extLst>
          </p:cNvPr>
          <p:cNvSpPr>
            <a:spLocks noGrp="1"/>
          </p:cNvSpPr>
          <p:nvPr>
            <p:ph type="title"/>
          </p:nvPr>
        </p:nvSpPr>
        <p:spPr/>
        <p:txBody>
          <a:bodyPr/>
          <a:lstStyle/>
          <a:p>
            <a:r>
              <a:rPr lang="en-US" dirty="0"/>
              <a:t>Step 10: View Result</a:t>
            </a:r>
          </a:p>
        </p:txBody>
      </p:sp>
      <p:pic>
        <p:nvPicPr>
          <p:cNvPr id="8" name="Content Placeholder 7" descr="A screenshot of a computer screen&#10;&#10;Description generated with very high confidence">
            <a:extLst>
              <a:ext uri="{FF2B5EF4-FFF2-40B4-BE49-F238E27FC236}">
                <a16:creationId xmlns:a16="http://schemas.microsoft.com/office/drawing/2014/main" id="{D6EE933E-A8A3-45F1-BA99-90435EE39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44638"/>
            <a:ext cx="8229600" cy="4500562"/>
          </a:xfrm>
        </p:spPr>
      </p:pic>
      <p:sp>
        <p:nvSpPr>
          <p:cNvPr id="4" name="Date Placeholder 3">
            <a:extLst>
              <a:ext uri="{FF2B5EF4-FFF2-40B4-BE49-F238E27FC236}">
                <a16:creationId xmlns:a16="http://schemas.microsoft.com/office/drawing/2014/main" id="{19DBC5A3-8F89-4A08-BCE4-4C91AB1E8FEE}"/>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EF662ECD-1248-41A7-B021-FF444CF1EF33}"/>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95A79E22-B55C-4B69-9AD5-D75D0B3C0AB9}"/>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9" name="TextBox 8">
            <a:extLst>
              <a:ext uri="{FF2B5EF4-FFF2-40B4-BE49-F238E27FC236}">
                <a16:creationId xmlns:a16="http://schemas.microsoft.com/office/drawing/2014/main" id="{E79BAF9A-D51A-4194-9B6E-3D94364BDBC9}"/>
              </a:ext>
            </a:extLst>
          </p:cNvPr>
          <p:cNvSpPr txBox="1"/>
          <p:nvPr/>
        </p:nvSpPr>
        <p:spPr>
          <a:xfrm>
            <a:off x="5486400" y="2819400"/>
            <a:ext cx="2514600" cy="1477328"/>
          </a:xfrm>
          <a:prstGeom prst="rect">
            <a:avLst/>
          </a:prstGeom>
          <a:noFill/>
        </p:spPr>
        <p:txBody>
          <a:bodyPr wrap="square" rtlCol="0">
            <a:spAutoFit/>
          </a:bodyPr>
          <a:lstStyle/>
          <a:p>
            <a:r>
              <a:rPr lang="en-US" dirty="0">
                <a:solidFill>
                  <a:schemeClr val="bg1"/>
                </a:solidFill>
              </a:rPr>
              <a:t>Uploading obama-speech.txt </a:t>
            </a:r>
          </a:p>
          <a:p>
            <a:endParaRPr lang="en-US" dirty="0">
              <a:solidFill>
                <a:schemeClr val="bg1"/>
              </a:solidFill>
            </a:endParaRPr>
          </a:p>
          <a:p>
            <a:r>
              <a:rPr lang="en-US" dirty="0">
                <a:solidFill>
                  <a:schemeClr val="bg1"/>
                </a:solidFill>
              </a:rPr>
              <a:t>Download this file from course web page</a:t>
            </a:r>
          </a:p>
        </p:txBody>
      </p:sp>
    </p:spTree>
    <p:extLst>
      <p:ext uri="{BB962C8B-B14F-4D97-AF65-F5344CB8AC3E}">
        <p14:creationId xmlns:p14="http://schemas.microsoft.com/office/powerpoint/2010/main" val="270673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6BB3-9930-4BF1-993C-415426F94E42}"/>
              </a:ext>
            </a:extLst>
          </p:cNvPr>
          <p:cNvSpPr>
            <a:spLocks noGrp="1"/>
          </p:cNvSpPr>
          <p:nvPr>
            <p:ph type="title"/>
          </p:nvPr>
        </p:nvSpPr>
        <p:spPr/>
        <p:txBody>
          <a:bodyPr/>
          <a:lstStyle/>
          <a:p>
            <a:r>
              <a:rPr lang="en-US" dirty="0"/>
              <a:t>Step 10: View Result</a:t>
            </a:r>
          </a:p>
        </p:txBody>
      </p:sp>
      <p:pic>
        <p:nvPicPr>
          <p:cNvPr id="8" name="Content Placeholder 7" descr="A screenshot of a computer&#10;&#10;Description generated with very high confidence">
            <a:extLst>
              <a:ext uri="{FF2B5EF4-FFF2-40B4-BE49-F238E27FC236}">
                <a16:creationId xmlns:a16="http://schemas.microsoft.com/office/drawing/2014/main" id="{F9F7F05A-ED9F-45DD-BA94-326F1A44D8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8229600" cy="4530436"/>
          </a:xfrm>
        </p:spPr>
      </p:pic>
      <p:sp>
        <p:nvSpPr>
          <p:cNvPr id="4" name="Date Placeholder 3">
            <a:extLst>
              <a:ext uri="{FF2B5EF4-FFF2-40B4-BE49-F238E27FC236}">
                <a16:creationId xmlns:a16="http://schemas.microsoft.com/office/drawing/2014/main" id="{9270D4A3-8267-489E-90DC-39CAA40D7E27}"/>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3ACAF6EB-C91B-43CD-9B91-6907F9B76CCD}"/>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C6EECFAD-24A3-48A6-97EE-41A9AF69EAFB}"/>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9" name="TextBox 8">
            <a:extLst>
              <a:ext uri="{FF2B5EF4-FFF2-40B4-BE49-F238E27FC236}">
                <a16:creationId xmlns:a16="http://schemas.microsoft.com/office/drawing/2014/main" id="{1DB7149A-F2CE-4127-B31D-50A64A15519D}"/>
              </a:ext>
            </a:extLst>
          </p:cNvPr>
          <p:cNvSpPr txBox="1"/>
          <p:nvPr/>
        </p:nvSpPr>
        <p:spPr>
          <a:xfrm>
            <a:off x="3657600" y="2514600"/>
            <a:ext cx="4038600" cy="2585323"/>
          </a:xfrm>
          <a:prstGeom prst="rect">
            <a:avLst/>
          </a:prstGeom>
          <a:noFill/>
        </p:spPr>
        <p:txBody>
          <a:bodyPr wrap="square" rtlCol="0">
            <a:spAutoFit/>
          </a:bodyPr>
          <a:lstStyle/>
          <a:p>
            <a:r>
              <a:rPr lang="en-US" dirty="0"/>
              <a:t>Result appears in JSON format.</a:t>
            </a:r>
          </a:p>
          <a:p>
            <a:endParaRPr lang="en-US" dirty="0"/>
          </a:p>
          <a:p>
            <a:r>
              <a:rPr lang="en-US" dirty="0"/>
              <a:t>You can see different percentages for different personality attributes.</a:t>
            </a:r>
          </a:p>
          <a:p>
            <a:endParaRPr lang="en-US" dirty="0"/>
          </a:p>
          <a:p>
            <a:r>
              <a:rPr lang="en-US" dirty="0"/>
              <a:t>You may format the output to display and visualize nicely using your web development skills by modifying source code.</a:t>
            </a:r>
          </a:p>
        </p:txBody>
      </p:sp>
    </p:spTree>
    <p:extLst>
      <p:ext uri="{BB962C8B-B14F-4D97-AF65-F5344CB8AC3E}">
        <p14:creationId xmlns:p14="http://schemas.microsoft.com/office/powerpoint/2010/main" val="858590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4: Load Watson Web App</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3429000"/>
          </a:xfrm>
        </p:spPr>
        <p:txBody>
          <a:bodyPr>
            <a:normAutofit/>
          </a:bodyPr>
          <a:lstStyle/>
          <a:p>
            <a:r>
              <a:rPr lang="en-US" dirty="0"/>
              <a:t>Did you successfully load the web app?</a:t>
            </a:r>
          </a:p>
          <a:p>
            <a:endParaRPr lang="en-US" dirty="0"/>
          </a:p>
          <a:p>
            <a:r>
              <a:rPr lang="en-US" dirty="0"/>
              <a:t>Let’s wait until everyone is done!</a:t>
            </a:r>
          </a:p>
          <a:p>
            <a:endParaRPr lang="en-US" dirty="0"/>
          </a:p>
          <a:p>
            <a:r>
              <a:rPr lang="en-US" dirty="0"/>
              <a:t>In the meantime:</a:t>
            </a:r>
          </a:p>
          <a:p>
            <a:pPr lvl="1"/>
            <a:r>
              <a:rPr lang="en-US" dirty="0"/>
              <a:t>Learn more about available services under IBM Watson on the Bluemix console</a:t>
            </a:r>
          </a:p>
          <a:p>
            <a:pPr marL="457200" lvl="1" indent="0">
              <a:buNone/>
            </a:pPr>
            <a:r>
              <a:rPr lang="en-US" dirty="0"/>
              <a:t>	</a:t>
            </a:r>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A7543377-6ABC-40B2-BB43-90D988901588}"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005819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SaaS?</a:t>
            </a:r>
          </a:p>
        </p:txBody>
      </p:sp>
      <p:sp>
        <p:nvSpPr>
          <p:cNvPr id="4" name="Date Placeholder 3"/>
          <p:cNvSpPr>
            <a:spLocks noGrp="1"/>
          </p:cNvSpPr>
          <p:nvPr>
            <p:ph type="dt" sz="half" idx="10"/>
          </p:nvPr>
        </p:nvSpPr>
        <p:spPr/>
        <p:txBody>
          <a:bodyPr/>
          <a:lstStyle/>
          <a:p>
            <a:fld id="{2D8F60C4-DB89-409F-9086-F5B60DDD4285}"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9" name="TextBox 8"/>
          <p:cNvSpPr txBox="1"/>
          <p:nvPr/>
        </p:nvSpPr>
        <p:spPr>
          <a:xfrm rot="16200000">
            <a:off x="965927" y="1843594"/>
            <a:ext cx="1152880" cy="646331"/>
          </a:xfrm>
          <a:prstGeom prst="rect">
            <a:avLst/>
          </a:prstGeom>
          <a:noFill/>
        </p:spPr>
        <p:txBody>
          <a:bodyPr wrap="none" rtlCol="0">
            <a:spAutoFit/>
          </a:bodyPr>
          <a:lstStyle/>
          <a:p>
            <a:r>
              <a:rPr lang="en-US" b="1" dirty="0"/>
              <a:t>Consumer</a:t>
            </a:r>
          </a:p>
          <a:p>
            <a:endParaRPr lang="en-US" b="1" dirty="0"/>
          </a:p>
        </p:txBody>
      </p:sp>
      <p:sp>
        <p:nvSpPr>
          <p:cNvPr id="10" name="Rounded Rectangle 9"/>
          <p:cNvSpPr/>
          <p:nvPr/>
        </p:nvSpPr>
        <p:spPr>
          <a:xfrm>
            <a:off x="1865531" y="2362200"/>
            <a:ext cx="1600200" cy="304800"/>
          </a:xfrm>
          <a:prstGeom prst="roundRect">
            <a:avLst/>
          </a:prstGeom>
          <a:solidFill>
            <a:srgbClr val="92D050"/>
          </a:solid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Application</a:t>
            </a:r>
          </a:p>
        </p:txBody>
      </p:sp>
      <p:sp>
        <p:nvSpPr>
          <p:cNvPr id="11" name="Rounded Rectangle 10"/>
          <p:cNvSpPr/>
          <p:nvPr/>
        </p:nvSpPr>
        <p:spPr>
          <a:xfrm>
            <a:off x="1865531" y="2743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Runtime</a:t>
            </a:r>
          </a:p>
        </p:txBody>
      </p:sp>
      <p:sp>
        <p:nvSpPr>
          <p:cNvPr id="12" name="Rounded Rectangle 11"/>
          <p:cNvSpPr/>
          <p:nvPr/>
        </p:nvSpPr>
        <p:spPr>
          <a:xfrm>
            <a:off x="1865531" y="3124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Integration</a:t>
            </a:r>
          </a:p>
        </p:txBody>
      </p:sp>
      <p:sp>
        <p:nvSpPr>
          <p:cNvPr id="13" name="Rounded Rectangle 12"/>
          <p:cNvSpPr/>
          <p:nvPr/>
        </p:nvSpPr>
        <p:spPr>
          <a:xfrm>
            <a:off x="1865531" y="3505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Database</a:t>
            </a:r>
          </a:p>
        </p:txBody>
      </p:sp>
      <p:sp>
        <p:nvSpPr>
          <p:cNvPr id="14" name="Rounded Rectangle 13"/>
          <p:cNvSpPr/>
          <p:nvPr/>
        </p:nvSpPr>
        <p:spPr>
          <a:xfrm>
            <a:off x="1865531" y="3886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15" name="Rounded Rectangle 14"/>
          <p:cNvSpPr/>
          <p:nvPr/>
        </p:nvSpPr>
        <p:spPr>
          <a:xfrm>
            <a:off x="1865531" y="4267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Virtualization</a:t>
            </a:r>
          </a:p>
        </p:txBody>
      </p:sp>
      <p:sp>
        <p:nvSpPr>
          <p:cNvPr id="16" name="Rounded Rectangle 15"/>
          <p:cNvSpPr/>
          <p:nvPr/>
        </p:nvSpPr>
        <p:spPr>
          <a:xfrm>
            <a:off x="1865531" y="4648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Server</a:t>
            </a:r>
          </a:p>
        </p:txBody>
      </p:sp>
      <p:sp>
        <p:nvSpPr>
          <p:cNvPr id="17" name="Rounded Rectangle 16"/>
          <p:cNvSpPr/>
          <p:nvPr/>
        </p:nvSpPr>
        <p:spPr>
          <a:xfrm>
            <a:off x="1865531" y="5029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Storage</a:t>
            </a:r>
          </a:p>
        </p:txBody>
      </p:sp>
      <p:sp>
        <p:nvSpPr>
          <p:cNvPr id="18" name="Rounded Rectangle 17"/>
          <p:cNvSpPr/>
          <p:nvPr/>
        </p:nvSpPr>
        <p:spPr>
          <a:xfrm>
            <a:off x="1865531" y="5410200"/>
            <a:ext cx="1600200" cy="304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Network</a:t>
            </a:r>
          </a:p>
        </p:txBody>
      </p:sp>
      <p:sp>
        <p:nvSpPr>
          <p:cNvPr id="19" name="Left Brace 18"/>
          <p:cNvSpPr/>
          <p:nvPr/>
        </p:nvSpPr>
        <p:spPr>
          <a:xfrm>
            <a:off x="1560731" y="2329441"/>
            <a:ext cx="228600" cy="3385559"/>
          </a:xfrm>
          <a:prstGeom prst="leftBrac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ounded Rectangle 19"/>
          <p:cNvSpPr/>
          <p:nvPr/>
        </p:nvSpPr>
        <p:spPr>
          <a:xfrm>
            <a:off x="1865531" y="1981200"/>
            <a:ext cx="1600200" cy="304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a:t>
            </a:r>
          </a:p>
        </p:txBody>
      </p:sp>
      <p:sp>
        <p:nvSpPr>
          <p:cNvPr id="21" name="Left Brace 20"/>
          <p:cNvSpPr/>
          <p:nvPr/>
        </p:nvSpPr>
        <p:spPr>
          <a:xfrm>
            <a:off x="1560731" y="1991882"/>
            <a:ext cx="228600" cy="294118"/>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rot="16200000">
            <a:off x="1044633" y="3679767"/>
            <a:ext cx="995465" cy="646331"/>
          </a:xfrm>
          <a:prstGeom prst="rect">
            <a:avLst/>
          </a:prstGeom>
          <a:noFill/>
        </p:spPr>
        <p:txBody>
          <a:bodyPr wrap="none" rtlCol="0">
            <a:spAutoFit/>
          </a:bodyPr>
          <a:lstStyle/>
          <a:p>
            <a:r>
              <a:rPr lang="en-US" b="1" dirty="0"/>
              <a:t>Provider</a:t>
            </a:r>
          </a:p>
          <a:p>
            <a:endParaRPr lang="en-US" b="1" dirty="0"/>
          </a:p>
        </p:txBody>
      </p:sp>
      <p:sp>
        <p:nvSpPr>
          <p:cNvPr id="23" name="TextBox 22"/>
          <p:cNvSpPr txBox="1"/>
          <p:nvPr/>
        </p:nvSpPr>
        <p:spPr>
          <a:xfrm>
            <a:off x="2058407" y="1143000"/>
            <a:ext cx="1294393" cy="646331"/>
          </a:xfrm>
          <a:prstGeom prst="rect">
            <a:avLst/>
          </a:prstGeom>
          <a:noFill/>
        </p:spPr>
        <p:txBody>
          <a:bodyPr wrap="none" rtlCol="0">
            <a:spAutoFit/>
          </a:bodyPr>
          <a:lstStyle/>
          <a:p>
            <a:pPr algn="ctr"/>
            <a:r>
              <a:rPr lang="en-US" b="1" dirty="0"/>
              <a:t>Software </a:t>
            </a:r>
          </a:p>
          <a:p>
            <a:pPr algn="ctr"/>
            <a:r>
              <a:rPr lang="en-US" b="1" dirty="0"/>
              <a:t>as a Service</a:t>
            </a:r>
          </a:p>
        </p:txBody>
      </p:sp>
      <p:sp>
        <p:nvSpPr>
          <p:cNvPr id="24" name="TextBox 23"/>
          <p:cNvSpPr txBox="1"/>
          <p:nvPr/>
        </p:nvSpPr>
        <p:spPr>
          <a:xfrm>
            <a:off x="5899083" y="1143000"/>
            <a:ext cx="958917" cy="369332"/>
          </a:xfrm>
          <a:prstGeom prst="rect">
            <a:avLst/>
          </a:prstGeom>
          <a:noFill/>
        </p:spPr>
        <p:txBody>
          <a:bodyPr wrap="none" rtlCol="0">
            <a:spAutoFit/>
          </a:bodyPr>
          <a:lstStyle/>
          <a:p>
            <a:pPr algn="ctr"/>
            <a:r>
              <a:rPr lang="en-US" b="1" dirty="0" err="1"/>
              <a:t>Bluemix</a:t>
            </a:r>
            <a:endParaRPr lang="en-US" b="1" dirty="0"/>
          </a:p>
        </p:txBody>
      </p:sp>
      <p:sp>
        <p:nvSpPr>
          <p:cNvPr id="25" name="TextBox 24"/>
          <p:cNvSpPr txBox="1"/>
          <p:nvPr/>
        </p:nvSpPr>
        <p:spPr>
          <a:xfrm rot="16200000">
            <a:off x="4662133" y="1662468"/>
            <a:ext cx="1089465" cy="812530"/>
          </a:xfrm>
          <a:prstGeom prst="rect">
            <a:avLst/>
          </a:prstGeom>
          <a:noFill/>
        </p:spPr>
        <p:txBody>
          <a:bodyPr wrap="none" rtlCol="0">
            <a:spAutoFit/>
          </a:bodyPr>
          <a:lstStyle/>
          <a:p>
            <a:pPr algn="ctr">
              <a:lnSpc>
                <a:spcPct val="80000"/>
              </a:lnSpc>
            </a:pPr>
            <a:r>
              <a:rPr lang="en-US" b="1" dirty="0"/>
              <a:t>Client</a:t>
            </a:r>
          </a:p>
          <a:p>
            <a:pPr algn="ctr">
              <a:lnSpc>
                <a:spcPct val="80000"/>
              </a:lnSpc>
            </a:pPr>
            <a:r>
              <a:rPr lang="en-US" b="1" dirty="0"/>
              <a:t> manages</a:t>
            </a:r>
          </a:p>
          <a:p>
            <a:endParaRPr lang="en-US" b="1" dirty="0"/>
          </a:p>
        </p:txBody>
      </p:sp>
      <p:sp>
        <p:nvSpPr>
          <p:cNvPr id="26" name="Rounded Rectangle 25"/>
          <p:cNvSpPr/>
          <p:nvPr/>
        </p:nvSpPr>
        <p:spPr>
          <a:xfrm>
            <a:off x="5599327" y="2286000"/>
            <a:ext cx="1600200" cy="304800"/>
          </a:xfrm>
          <a:prstGeom prst="roundRect">
            <a:avLst/>
          </a:prstGeom>
          <a:solidFill>
            <a:schemeClr val="accent1">
              <a:lumMod val="75000"/>
            </a:schemeClr>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Application</a:t>
            </a:r>
          </a:p>
        </p:txBody>
      </p:sp>
      <p:sp>
        <p:nvSpPr>
          <p:cNvPr id="27" name="Rounded Rectangle 26"/>
          <p:cNvSpPr/>
          <p:nvPr/>
        </p:nvSpPr>
        <p:spPr>
          <a:xfrm>
            <a:off x="5599327" y="1905000"/>
            <a:ext cx="1600200" cy="304800"/>
          </a:xfrm>
          <a:prstGeom prst="roundRect">
            <a:avLst/>
          </a:prstGeom>
          <a:solidFill>
            <a:schemeClr val="tx1"/>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Data</a:t>
            </a:r>
          </a:p>
        </p:txBody>
      </p:sp>
      <p:sp>
        <p:nvSpPr>
          <p:cNvPr id="28" name="Left Brace 27"/>
          <p:cNvSpPr/>
          <p:nvPr/>
        </p:nvSpPr>
        <p:spPr>
          <a:xfrm>
            <a:off x="5294527" y="1839482"/>
            <a:ext cx="228600" cy="428511"/>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ounded Rectangle 28"/>
          <p:cNvSpPr/>
          <p:nvPr/>
        </p:nvSpPr>
        <p:spPr>
          <a:xfrm>
            <a:off x="5599327" y="2723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Runtime</a:t>
            </a:r>
          </a:p>
        </p:txBody>
      </p:sp>
      <p:sp>
        <p:nvSpPr>
          <p:cNvPr id="30" name="Rounded Rectangle 29"/>
          <p:cNvSpPr/>
          <p:nvPr/>
        </p:nvSpPr>
        <p:spPr>
          <a:xfrm>
            <a:off x="5599327" y="3104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Middleware</a:t>
            </a:r>
          </a:p>
        </p:txBody>
      </p:sp>
      <p:sp>
        <p:nvSpPr>
          <p:cNvPr id="31" name="Rounded Rectangle 30"/>
          <p:cNvSpPr/>
          <p:nvPr/>
        </p:nvSpPr>
        <p:spPr>
          <a:xfrm>
            <a:off x="5599327" y="3485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Database</a:t>
            </a:r>
          </a:p>
        </p:txBody>
      </p:sp>
      <p:sp>
        <p:nvSpPr>
          <p:cNvPr id="32" name="Rounded Rectangle 31"/>
          <p:cNvSpPr/>
          <p:nvPr/>
        </p:nvSpPr>
        <p:spPr>
          <a:xfrm>
            <a:off x="5599327" y="3866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33" name="Rounded Rectangle 32"/>
          <p:cNvSpPr/>
          <p:nvPr/>
        </p:nvSpPr>
        <p:spPr>
          <a:xfrm>
            <a:off x="5599327" y="4247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Virtualization</a:t>
            </a:r>
          </a:p>
        </p:txBody>
      </p:sp>
      <p:sp>
        <p:nvSpPr>
          <p:cNvPr id="34" name="Rounded Rectangle 33"/>
          <p:cNvSpPr/>
          <p:nvPr/>
        </p:nvSpPr>
        <p:spPr>
          <a:xfrm>
            <a:off x="5599327" y="4628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Server</a:t>
            </a:r>
          </a:p>
        </p:txBody>
      </p:sp>
      <p:sp>
        <p:nvSpPr>
          <p:cNvPr id="35" name="Rounded Rectangle 34"/>
          <p:cNvSpPr/>
          <p:nvPr/>
        </p:nvSpPr>
        <p:spPr>
          <a:xfrm>
            <a:off x="5599327" y="5009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Storage</a:t>
            </a:r>
          </a:p>
        </p:txBody>
      </p:sp>
      <p:sp>
        <p:nvSpPr>
          <p:cNvPr id="36" name="Rounded Rectangle 35"/>
          <p:cNvSpPr/>
          <p:nvPr/>
        </p:nvSpPr>
        <p:spPr>
          <a:xfrm>
            <a:off x="5599327" y="5390448"/>
            <a:ext cx="1600200" cy="304800"/>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Network</a:t>
            </a:r>
          </a:p>
        </p:txBody>
      </p:sp>
      <p:sp>
        <p:nvSpPr>
          <p:cNvPr id="37" name="Left Brace 36"/>
          <p:cNvSpPr/>
          <p:nvPr/>
        </p:nvSpPr>
        <p:spPr>
          <a:xfrm flipH="1">
            <a:off x="7501277" y="2329441"/>
            <a:ext cx="426567" cy="3380961"/>
          </a:xfrm>
          <a:prstGeom prst="leftBrace">
            <a:avLst>
              <a:gd name="adj1" fmla="val 0"/>
              <a:gd name="adj2" fmla="val 50000"/>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rot="16200000">
            <a:off x="7717875" y="3831675"/>
            <a:ext cx="958917" cy="369332"/>
          </a:xfrm>
          <a:prstGeom prst="rect">
            <a:avLst/>
          </a:prstGeom>
          <a:noFill/>
        </p:spPr>
        <p:txBody>
          <a:bodyPr wrap="none" rtlCol="0">
            <a:spAutoFit/>
          </a:bodyPr>
          <a:lstStyle/>
          <a:p>
            <a:r>
              <a:rPr lang="en-US" b="1" dirty="0" err="1">
                <a:solidFill>
                  <a:srgbClr val="0070C0"/>
                </a:solidFill>
              </a:rPr>
              <a:t>Bluemix</a:t>
            </a:r>
            <a:endParaRPr lang="en-US" b="1" dirty="0">
              <a:solidFill>
                <a:srgbClr val="0070C0"/>
              </a:solidFill>
            </a:endParaRPr>
          </a:p>
        </p:txBody>
      </p:sp>
      <p:sp>
        <p:nvSpPr>
          <p:cNvPr id="41" name="TextBox 40"/>
          <p:cNvSpPr txBox="1"/>
          <p:nvPr/>
        </p:nvSpPr>
        <p:spPr>
          <a:xfrm>
            <a:off x="5618107" y="5867400"/>
            <a:ext cx="1574277" cy="369332"/>
          </a:xfrm>
          <a:prstGeom prst="rect">
            <a:avLst/>
          </a:prstGeom>
          <a:noFill/>
        </p:spPr>
        <p:txBody>
          <a:bodyPr wrap="none" rtlCol="0">
            <a:spAutoFit/>
          </a:bodyPr>
          <a:lstStyle/>
          <a:p>
            <a:pPr algn="ctr"/>
            <a:r>
              <a:rPr lang="en-US" b="1" dirty="0"/>
              <a:t>Cloud Foundry</a:t>
            </a:r>
          </a:p>
        </p:txBody>
      </p:sp>
    </p:spTree>
    <p:extLst>
      <p:ext uri="{BB962C8B-B14F-4D97-AF65-F5344CB8AC3E}">
        <p14:creationId xmlns:p14="http://schemas.microsoft.com/office/powerpoint/2010/main" val="411665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4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normAutofit/>
          </a:bodyPr>
          <a:lstStyle/>
          <a:p>
            <a:r>
              <a:rPr lang="en-US" sz="3600" cap="small" dirty="0"/>
              <a:t>Example 3 Querying with SQL Scripting</a:t>
            </a:r>
          </a:p>
        </p:txBody>
      </p:sp>
      <p:sp>
        <p:nvSpPr>
          <p:cNvPr id="4" name="Date Placeholder 3"/>
          <p:cNvSpPr>
            <a:spLocks noGrp="1"/>
          </p:cNvSpPr>
          <p:nvPr>
            <p:ph type="dt" sz="half" idx="10"/>
          </p:nvPr>
        </p:nvSpPr>
        <p:spPr/>
        <p:txBody>
          <a:bodyPr/>
          <a:lstStyle/>
          <a:p>
            <a:fld id="{4EECE858-ADA2-4042-BA61-D562F17C65B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a:extLst>
              <a:ext uri="{FF2B5EF4-FFF2-40B4-BE49-F238E27FC236}">
                <a16:creationId xmlns:a16="http://schemas.microsoft.com/office/drawing/2014/main" id="{6A931406-4EB1-4239-AAB1-9596B6ACD1F5}"/>
              </a:ext>
            </a:extLst>
          </p:cNvPr>
          <p:cNvSpPr txBox="1"/>
          <p:nvPr/>
        </p:nvSpPr>
        <p:spPr>
          <a:xfrm>
            <a:off x="533400" y="1143000"/>
            <a:ext cx="8229600"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SQL is a querying language used for accessing and querying databases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IBM Cloud offers in cloud SQL language support with Db2 (e.g. IBM Db2 Warehousing)</a:t>
            </a:r>
          </a:p>
          <a:p>
            <a:pPr marL="285750" indent="-285750" algn="just">
              <a:buFont typeface="Arial" panose="020B0604020202020204" pitchFamily="34" charset="0"/>
              <a:buChar char="•"/>
            </a:pPr>
            <a:endParaRPr lang="en-US" sz="2400" dirty="0"/>
          </a:p>
          <a:p>
            <a:pPr algn="just"/>
            <a:r>
              <a:rPr lang="en-US" sz="2400" dirty="0"/>
              <a:t>Objective: Storing and querying data with a database query language  </a:t>
            </a:r>
          </a:p>
          <a:p>
            <a:pPr algn="just"/>
            <a:endParaRPr lang="en-US" sz="2400" dirty="0"/>
          </a:p>
          <a:p>
            <a:pPr algn="just"/>
            <a:r>
              <a:rPr lang="en-US" sz="2400" dirty="0"/>
              <a:t>Example: Load economic data of countries to a an IBM Db2 database, and, run simple SQL queries on-cloud on the stored dataset</a:t>
            </a:r>
          </a:p>
          <a:p>
            <a:pPr algn="just"/>
            <a:endParaRPr lang="en-US" sz="2400" dirty="0"/>
          </a:p>
          <a:p>
            <a:pPr algn="just"/>
            <a:r>
              <a:rPr lang="en-US" sz="2400" dirty="0"/>
              <a:t>Data: Economic data of countries from United Nations (stats.csv)</a:t>
            </a:r>
          </a:p>
        </p:txBody>
      </p:sp>
    </p:spTree>
    <p:extLst>
      <p:ext uri="{BB962C8B-B14F-4D97-AF65-F5344CB8AC3E}">
        <p14:creationId xmlns:p14="http://schemas.microsoft.com/office/powerpoint/2010/main" val="3779025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0ACA-560A-4047-8AB3-390329B3CCB3}"/>
              </a:ext>
            </a:extLst>
          </p:cNvPr>
          <p:cNvSpPr>
            <a:spLocks noGrp="1"/>
          </p:cNvSpPr>
          <p:nvPr>
            <p:ph type="title"/>
          </p:nvPr>
        </p:nvSpPr>
        <p:spPr/>
        <p:txBody>
          <a:bodyPr/>
          <a:lstStyle/>
          <a:p>
            <a:r>
              <a:rPr lang="en-US" dirty="0"/>
              <a:t>Example 3-Part 1: Querying with SQL Scripting</a:t>
            </a:r>
          </a:p>
        </p:txBody>
      </p:sp>
      <p:sp>
        <p:nvSpPr>
          <p:cNvPr id="4" name="Date Placeholder 3">
            <a:extLst>
              <a:ext uri="{FF2B5EF4-FFF2-40B4-BE49-F238E27FC236}">
                <a16:creationId xmlns:a16="http://schemas.microsoft.com/office/drawing/2014/main" id="{11521EC5-B74D-4FB1-B8E4-7723036B7701}"/>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3C39A198-1E67-4C57-8268-6BB14CF0DD95}"/>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19802B19-D932-4117-963D-B046B6346588}"/>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7" name="TextBox 6">
            <a:extLst>
              <a:ext uri="{FF2B5EF4-FFF2-40B4-BE49-F238E27FC236}">
                <a16:creationId xmlns:a16="http://schemas.microsoft.com/office/drawing/2014/main" id="{9B7EA4FD-5EDD-42D0-AD2D-9A22230E3BEE}"/>
              </a:ext>
            </a:extLst>
          </p:cNvPr>
          <p:cNvSpPr txBox="1"/>
          <p:nvPr/>
        </p:nvSpPr>
        <p:spPr>
          <a:xfrm>
            <a:off x="533400" y="1143000"/>
            <a:ext cx="8229600"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SQL is a querying language used for accessing and querying databases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IBM Cloud offers in cloud SQL language support with Db2 (e.g. IBM Db2 Warehousing)</a:t>
            </a:r>
          </a:p>
          <a:p>
            <a:pPr marL="285750" indent="-285750" algn="just">
              <a:buFont typeface="Arial" panose="020B0604020202020204" pitchFamily="34" charset="0"/>
              <a:buChar char="•"/>
            </a:pPr>
            <a:endParaRPr lang="en-US" sz="2400" dirty="0"/>
          </a:p>
          <a:p>
            <a:pPr algn="just"/>
            <a:r>
              <a:rPr lang="en-US" sz="2400" dirty="0"/>
              <a:t>Objective: Storing and querying data with a database query language  </a:t>
            </a:r>
          </a:p>
          <a:p>
            <a:pPr algn="just"/>
            <a:endParaRPr lang="en-US" sz="2400" dirty="0"/>
          </a:p>
          <a:p>
            <a:pPr algn="just"/>
            <a:r>
              <a:rPr lang="en-US" sz="2400" dirty="0"/>
              <a:t>Example: Load economic data of countries to a an IBM Db2 database, and, run simple SQL queries on-cloud on the stored dataset</a:t>
            </a:r>
          </a:p>
          <a:p>
            <a:pPr algn="just"/>
            <a:endParaRPr lang="en-US" sz="2400" dirty="0"/>
          </a:p>
          <a:p>
            <a:pPr algn="just"/>
            <a:r>
              <a:rPr lang="en-US" sz="2400" dirty="0"/>
              <a:t>Data: Economic data of countries from United Nations (stats.csv)</a:t>
            </a:r>
          </a:p>
        </p:txBody>
      </p:sp>
    </p:spTree>
    <p:extLst>
      <p:ext uri="{BB962C8B-B14F-4D97-AF65-F5344CB8AC3E}">
        <p14:creationId xmlns:p14="http://schemas.microsoft.com/office/powerpoint/2010/main" val="370131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solidFill>
                  <a:prstClr val="black"/>
                </a:solidFill>
              </a:rPr>
              <a:t>SaaS: Analytics using DB2 Service</a:t>
            </a:r>
            <a:endParaRPr lang="en-US" dirty="0"/>
          </a:p>
        </p:txBody>
      </p:sp>
      <p:sp>
        <p:nvSpPr>
          <p:cNvPr id="4" name="Date Placeholder 3"/>
          <p:cNvSpPr>
            <a:spLocks noGrp="1"/>
          </p:cNvSpPr>
          <p:nvPr>
            <p:ph type="dt" sz="half" idx="10"/>
          </p:nvPr>
        </p:nvSpPr>
        <p:spPr/>
        <p:txBody>
          <a:bodyPr/>
          <a:lstStyle/>
          <a:p>
            <a:fld id="{75C278D4-F900-4CC7-ACBE-E5C1A96B95D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pic>
        <p:nvPicPr>
          <p:cNvPr id="4102" name="Picture 6" descr="IBM Blue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5437155" cy="51816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962400" y="1143000"/>
            <a:ext cx="1066800" cy="1066800"/>
          </a:xfrm>
          <a:prstGeom prst="round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37744" y="2076318"/>
            <a:ext cx="1981200" cy="1200329"/>
          </a:xfrm>
          <a:prstGeom prst="rect">
            <a:avLst/>
          </a:prstGeom>
          <a:noFill/>
        </p:spPr>
        <p:txBody>
          <a:bodyPr wrap="square" rtlCol="0">
            <a:spAutoFit/>
          </a:bodyPr>
          <a:lstStyle/>
          <a:p>
            <a:r>
              <a:rPr lang="en-US" dirty="0">
                <a:solidFill>
                  <a:schemeClr val="accent3">
                    <a:lumMod val="50000"/>
                  </a:schemeClr>
                </a:solidFill>
              </a:rPr>
              <a:t>Extend </a:t>
            </a:r>
            <a:r>
              <a:rPr lang="en-US" dirty="0" err="1">
                <a:solidFill>
                  <a:schemeClr val="accent3">
                    <a:lumMod val="50000"/>
                  </a:schemeClr>
                </a:solidFill>
              </a:rPr>
              <a:t>SaaS</a:t>
            </a:r>
            <a:r>
              <a:rPr lang="en-US" dirty="0">
                <a:solidFill>
                  <a:schemeClr val="accent3">
                    <a:lumMod val="50000"/>
                  </a:schemeClr>
                </a:solidFill>
              </a:rPr>
              <a:t>  to write SQL query and R code in web-browser</a:t>
            </a:r>
          </a:p>
        </p:txBody>
      </p:sp>
      <p:cxnSp>
        <p:nvCxnSpPr>
          <p:cNvPr id="9" name="Straight Arrow Connector 8"/>
          <p:cNvCxnSpPr/>
          <p:nvPr/>
        </p:nvCxnSpPr>
        <p:spPr>
          <a:xfrm flipH="1" flipV="1">
            <a:off x="5029200" y="2076318"/>
            <a:ext cx="1908545" cy="600164"/>
          </a:xfrm>
          <a:prstGeom prst="straightConnector1">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Main Steps: Analytics using DB2 Warehouse</a:t>
            </a:r>
          </a:p>
        </p:txBody>
      </p:sp>
      <p:sp>
        <p:nvSpPr>
          <p:cNvPr id="3" name="Content Placeholder 2"/>
          <p:cNvSpPr>
            <a:spLocks noGrp="1"/>
          </p:cNvSpPr>
          <p:nvPr>
            <p:ph idx="1"/>
          </p:nvPr>
        </p:nvSpPr>
        <p:spPr>
          <a:xfrm>
            <a:off x="2895600" y="1106055"/>
            <a:ext cx="5562600" cy="5181600"/>
          </a:xfrm>
        </p:spPr>
        <p:txBody>
          <a:bodyPr>
            <a:normAutofit fontScale="47500" lnSpcReduction="20000"/>
          </a:bodyPr>
          <a:lstStyle/>
          <a:p>
            <a:pPr marL="457200" indent="-457200">
              <a:buFont typeface="+mj-lt"/>
              <a:buAutoNum type="arabicPeriod"/>
            </a:pPr>
            <a:r>
              <a:rPr lang="en-US" sz="3100" dirty="0"/>
              <a:t>Login to </a:t>
            </a:r>
            <a:r>
              <a:rPr lang="en-US" sz="3100" dirty="0" err="1"/>
              <a:t>Bluemix</a:t>
            </a:r>
            <a:r>
              <a:rPr lang="en-US" sz="3100" dirty="0"/>
              <a:t> and go to Catalog</a:t>
            </a:r>
          </a:p>
          <a:p>
            <a:pPr marL="514350" indent="-514350">
              <a:buFont typeface="+mj-lt"/>
              <a:buAutoNum type="arabicPeriod"/>
            </a:pPr>
            <a:endParaRPr lang="en-US" sz="3100" dirty="0"/>
          </a:p>
          <a:p>
            <a:pPr marL="457200" indent="-457200">
              <a:buFont typeface="+mj-lt"/>
              <a:buAutoNum type="arabicPeriod"/>
            </a:pPr>
            <a:r>
              <a:rPr lang="en-US" sz="3100" dirty="0"/>
              <a:t>Select </a:t>
            </a:r>
            <a:r>
              <a:rPr lang="en-US" sz="3100" dirty="0">
                <a:solidFill>
                  <a:srgbClr val="FF0000"/>
                </a:solidFill>
              </a:rPr>
              <a:t>DB2 Warehouse</a:t>
            </a:r>
            <a:r>
              <a:rPr lang="en-US" sz="3100" dirty="0"/>
              <a:t> under Data &amp; Analytics and setup</a:t>
            </a:r>
          </a:p>
          <a:p>
            <a:pPr marL="457200" indent="-457200">
              <a:buFont typeface="+mj-lt"/>
              <a:buAutoNum type="arabicPeriod"/>
            </a:pPr>
            <a:endParaRPr lang="en-US" sz="3100" dirty="0"/>
          </a:p>
          <a:p>
            <a:pPr marL="457200" indent="-457200">
              <a:buFont typeface="+mj-lt"/>
              <a:buAutoNum type="arabicPeriod"/>
            </a:pPr>
            <a:r>
              <a:rPr lang="en-US" sz="3100" dirty="0"/>
              <a:t>Open DB2 console</a:t>
            </a:r>
          </a:p>
          <a:p>
            <a:pPr marL="457200" indent="-457200">
              <a:buFont typeface="+mj-lt"/>
              <a:buAutoNum type="arabicPeriod"/>
            </a:pPr>
            <a:endParaRPr lang="en-US" sz="3100" dirty="0"/>
          </a:p>
          <a:p>
            <a:pPr marL="457200" indent="-457200">
              <a:buFont typeface="+mj-lt"/>
              <a:buAutoNum type="arabicPeriod"/>
            </a:pPr>
            <a:r>
              <a:rPr lang="en-US" sz="3100" dirty="0"/>
              <a:t>Upload data (CSV or Excel) from local computer</a:t>
            </a:r>
          </a:p>
          <a:p>
            <a:pPr marL="457200" indent="-457200">
              <a:buFont typeface="+mj-lt"/>
              <a:buAutoNum type="arabicPeriod"/>
            </a:pPr>
            <a:endParaRPr lang="en-US" sz="3100" dirty="0"/>
          </a:p>
          <a:p>
            <a:pPr marL="457200" indent="-457200">
              <a:buFont typeface="+mj-lt"/>
              <a:buAutoNum type="arabicPeriod"/>
            </a:pPr>
            <a:r>
              <a:rPr lang="en-US" sz="3100" dirty="0"/>
              <a:t>Review upload data on the cloud</a:t>
            </a:r>
          </a:p>
          <a:p>
            <a:pPr marL="457200" indent="-457200">
              <a:buFont typeface="+mj-lt"/>
              <a:buAutoNum type="arabicPeriod"/>
            </a:pPr>
            <a:endParaRPr lang="en-US" sz="3100" dirty="0"/>
          </a:p>
          <a:p>
            <a:pPr marL="457200" indent="-457200">
              <a:buFont typeface="+mj-lt"/>
              <a:buAutoNum type="arabicPeriod"/>
            </a:pPr>
            <a:r>
              <a:rPr lang="en-US" sz="3100" dirty="0"/>
              <a:t>Run SQL</a:t>
            </a:r>
          </a:p>
          <a:p>
            <a:pPr marL="457200" indent="-457200">
              <a:buFont typeface="+mj-lt"/>
              <a:buAutoNum type="arabicPeriod"/>
            </a:pPr>
            <a:endParaRPr lang="en-US" sz="3100" dirty="0"/>
          </a:p>
          <a:p>
            <a:pPr marL="457200" indent="-457200">
              <a:buFont typeface="+mj-lt"/>
              <a:buAutoNum type="arabicPeriod"/>
            </a:pPr>
            <a:r>
              <a:rPr lang="en-US" sz="3100" dirty="0"/>
              <a:t>Start an ‘IBM Data Science Experience - DSX’ account </a:t>
            </a:r>
          </a:p>
          <a:p>
            <a:pPr marL="457200" indent="-457200">
              <a:buFont typeface="+mj-lt"/>
              <a:buAutoNum type="arabicPeriod"/>
            </a:pPr>
            <a:endParaRPr lang="en-US" sz="3100" dirty="0"/>
          </a:p>
          <a:p>
            <a:pPr marL="457200" indent="-457200">
              <a:buFont typeface="+mj-lt"/>
              <a:buAutoNum type="arabicPeriod"/>
            </a:pPr>
            <a:r>
              <a:rPr lang="en-US" sz="3100" dirty="0"/>
              <a:t>Create and setup new DSX project </a:t>
            </a:r>
          </a:p>
          <a:p>
            <a:pPr marL="457200" indent="-457200">
              <a:buFont typeface="+mj-lt"/>
              <a:buAutoNum type="arabicPeriod"/>
            </a:pPr>
            <a:endParaRPr lang="en-US" sz="3100" dirty="0"/>
          </a:p>
          <a:p>
            <a:pPr marL="457200" indent="-457200">
              <a:buFont typeface="+mj-lt"/>
              <a:buAutoNum type="arabicPeriod"/>
            </a:pPr>
            <a:r>
              <a:rPr lang="en-US" sz="3100" dirty="0"/>
              <a:t>Connect DSX to Db2 database</a:t>
            </a:r>
          </a:p>
          <a:p>
            <a:pPr marL="457200" indent="-457200">
              <a:buFont typeface="+mj-lt"/>
              <a:buAutoNum type="arabicPeriod"/>
            </a:pPr>
            <a:endParaRPr lang="en-US" sz="3100" dirty="0"/>
          </a:p>
          <a:p>
            <a:pPr marL="457200" indent="-457200">
              <a:buFont typeface="+mj-lt"/>
              <a:buAutoNum type="arabicPeriod"/>
            </a:pPr>
            <a:r>
              <a:rPr lang="en-US" sz="3100" dirty="0"/>
              <a:t>Create a ‘R’ notebook</a:t>
            </a:r>
          </a:p>
          <a:p>
            <a:pPr marL="457200" indent="-457200">
              <a:buFont typeface="+mj-lt"/>
              <a:buAutoNum type="arabicPeriod"/>
            </a:pPr>
            <a:endParaRPr lang="en-US" sz="3100" dirty="0"/>
          </a:p>
          <a:p>
            <a:pPr marL="457200" indent="-457200">
              <a:buFont typeface="+mj-lt"/>
              <a:buAutoNum type="arabicPeriod"/>
            </a:pPr>
            <a:r>
              <a:rPr lang="en-US" sz="3200" dirty="0"/>
              <a:t>Insert R data frame</a:t>
            </a:r>
            <a:endParaRPr lang="en-US" sz="3100" dirty="0"/>
          </a:p>
          <a:p>
            <a:pPr marL="457200" indent="-457200">
              <a:buFont typeface="+mj-lt"/>
              <a:buAutoNum type="arabicPeriod"/>
            </a:pPr>
            <a:endParaRPr lang="en-US" sz="3100" dirty="0"/>
          </a:p>
          <a:p>
            <a:pPr marL="457200" indent="-457200">
              <a:buFont typeface="+mj-lt"/>
              <a:buAutoNum type="arabicPeriod"/>
            </a:pPr>
            <a:r>
              <a:rPr lang="en-US" sz="3100" dirty="0"/>
              <a:t>Write R script to analyze data</a:t>
            </a:r>
          </a:p>
          <a:p>
            <a:pPr marL="457200" indent="-457200">
              <a:buFont typeface="+mj-lt"/>
              <a:buAutoNum type="arabicPeriod"/>
            </a:pPr>
            <a:endParaRPr lang="en-US" sz="3100" dirty="0"/>
          </a:p>
          <a:p>
            <a:pPr marL="457200" indent="-457200">
              <a:buFont typeface="+mj-lt"/>
              <a:buAutoNum type="arabicPeriod"/>
            </a:pPr>
            <a:r>
              <a:rPr lang="en-US" sz="3100" dirty="0"/>
              <a:t>Output the plot</a:t>
            </a:r>
          </a:p>
          <a:p>
            <a:pPr marL="0" indent="0">
              <a:buNone/>
            </a:pPr>
            <a:endParaRPr lang="en-US" dirty="0"/>
          </a:p>
        </p:txBody>
      </p:sp>
      <p:sp>
        <p:nvSpPr>
          <p:cNvPr id="4" name="Date Placeholder 3"/>
          <p:cNvSpPr>
            <a:spLocks noGrp="1"/>
          </p:cNvSpPr>
          <p:nvPr>
            <p:ph type="dt" sz="half" idx="10"/>
          </p:nvPr>
        </p:nvSpPr>
        <p:spPr/>
        <p:txBody>
          <a:bodyPr/>
          <a:lstStyle/>
          <a:p>
            <a:fld id="{7D893970-A451-4B45-BC29-A3E6F38A7719}"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8" name="Left Brace 7">
            <a:extLst>
              <a:ext uri="{FF2B5EF4-FFF2-40B4-BE49-F238E27FC236}">
                <a16:creationId xmlns:a16="http://schemas.microsoft.com/office/drawing/2014/main" id="{ACCD7E24-FFC7-46CA-8B7C-022096B3DADF}"/>
              </a:ext>
            </a:extLst>
          </p:cNvPr>
          <p:cNvSpPr/>
          <p:nvPr/>
        </p:nvSpPr>
        <p:spPr>
          <a:xfrm>
            <a:off x="2362200" y="1106055"/>
            <a:ext cx="609600" cy="21705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1911C405-12DD-463A-A4F3-9A3569447992}"/>
              </a:ext>
            </a:extLst>
          </p:cNvPr>
          <p:cNvSpPr/>
          <p:nvPr/>
        </p:nvSpPr>
        <p:spPr>
          <a:xfrm>
            <a:off x="2362200" y="3302000"/>
            <a:ext cx="609600" cy="2449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FB45AD0-10D7-4C9B-9A65-3324266D891D}"/>
              </a:ext>
            </a:extLst>
          </p:cNvPr>
          <p:cNvSpPr txBox="1"/>
          <p:nvPr/>
        </p:nvSpPr>
        <p:spPr>
          <a:xfrm>
            <a:off x="571500" y="1770965"/>
            <a:ext cx="1905000" cy="646331"/>
          </a:xfrm>
          <a:prstGeom prst="rect">
            <a:avLst/>
          </a:prstGeom>
          <a:noFill/>
        </p:spPr>
        <p:txBody>
          <a:bodyPr wrap="square" rtlCol="0">
            <a:spAutoFit/>
          </a:bodyPr>
          <a:lstStyle/>
          <a:p>
            <a:r>
              <a:rPr lang="en-US" dirty="0"/>
              <a:t>Example 2-Part1:</a:t>
            </a:r>
            <a:br>
              <a:rPr lang="en-US" dirty="0"/>
            </a:br>
            <a:r>
              <a:rPr lang="en-US" dirty="0"/>
              <a:t>SQL Scripting</a:t>
            </a:r>
          </a:p>
        </p:txBody>
      </p:sp>
      <p:sp>
        <p:nvSpPr>
          <p:cNvPr id="11" name="TextBox 10">
            <a:extLst>
              <a:ext uri="{FF2B5EF4-FFF2-40B4-BE49-F238E27FC236}">
                <a16:creationId xmlns:a16="http://schemas.microsoft.com/office/drawing/2014/main" id="{1565CB93-3837-477D-9C84-237677A6152F}"/>
              </a:ext>
            </a:extLst>
          </p:cNvPr>
          <p:cNvSpPr txBox="1"/>
          <p:nvPr/>
        </p:nvSpPr>
        <p:spPr>
          <a:xfrm>
            <a:off x="571500" y="4222750"/>
            <a:ext cx="1905000" cy="646331"/>
          </a:xfrm>
          <a:prstGeom prst="rect">
            <a:avLst/>
          </a:prstGeom>
          <a:noFill/>
        </p:spPr>
        <p:txBody>
          <a:bodyPr wrap="square" rtlCol="0">
            <a:spAutoFit/>
          </a:bodyPr>
          <a:lstStyle/>
          <a:p>
            <a:r>
              <a:rPr lang="en-US" dirty="0"/>
              <a:t>Example 2-Part2:</a:t>
            </a:r>
            <a:br>
              <a:rPr lang="en-US" dirty="0"/>
            </a:br>
            <a:r>
              <a:rPr lang="en-US" dirty="0"/>
              <a:t>R Scripting</a:t>
            </a:r>
          </a:p>
        </p:txBody>
      </p:sp>
      <p:sp>
        <p:nvSpPr>
          <p:cNvPr id="7" name="TextBox 6">
            <a:extLst>
              <a:ext uri="{FF2B5EF4-FFF2-40B4-BE49-F238E27FC236}">
                <a16:creationId xmlns:a16="http://schemas.microsoft.com/office/drawing/2014/main" id="{3801436D-F511-4BF1-8B2C-4F6252BB3194}"/>
              </a:ext>
            </a:extLst>
          </p:cNvPr>
          <p:cNvSpPr txBox="1"/>
          <p:nvPr/>
        </p:nvSpPr>
        <p:spPr>
          <a:xfrm>
            <a:off x="571500" y="5952671"/>
            <a:ext cx="7124700" cy="369332"/>
          </a:xfrm>
          <a:prstGeom prst="rect">
            <a:avLst/>
          </a:prstGeom>
          <a:noFill/>
        </p:spPr>
        <p:txBody>
          <a:bodyPr wrap="square" rtlCol="0">
            <a:spAutoFit/>
          </a:bodyPr>
          <a:lstStyle/>
          <a:p>
            <a:r>
              <a:rPr lang="en-US" dirty="0"/>
              <a:t>NOTE: Some IBM accounts will show DSX as part of Watson Studio.</a:t>
            </a:r>
          </a:p>
        </p:txBody>
      </p:sp>
    </p:spTree>
    <p:extLst>
      <p:ext uri="{BB962C8B-B14F-4D97-AF65-F5344CB8AC3E}">
        <p14:creationId xmlns:p14="http://schemas.microsoft.com/office/powerpoint/2010/main" val="3801042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763F-E51A-417E-BA4B-49BF03DB9399}"/>
              </a:ext>
            </a:extLst>
          </p:cNvPr>
          <p:cNvSpPr>
            <a:spLocks noGrp="1"/>
          </p:cNvSpPr>
          <p:nvPr>
            <p:ph type="title"/>
          </p:nvPr>
        </p:nvSpPr>
        <p:spPr/>
        <p:txBody>
          <a:bodyPr/>
          <a:lstStyle/>
          <a:p>
            <a:r>
              <a:rPr lang="en-US" dirty="0"/>
              <a:t>Step 1: Select Db2 Warehouse</a:t>
            </a:r>
          </a:p>
        </p:txBody>
      </p:sp>
      <p:pic>
        <p:nvPicPr>
          <p:cNvPr id="8" name="Content Placeholder 7" descr="A screen shot of a computer&#10;&#10;Description generated with very high confidence">
            <a:extLst>
              <a:ext uri="{FF2B5EF4-FFF2-40B4-BE49-F238E27FC236}">
                <a16:creationId xmlns:a16="http://schemas.microsoft.com/office/drawing/2014/main" id="{90049E77-7482-484F-92C2-3438D13BF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44638"/>
            <a:ext cx="8229600" cy="4500562"/>
          </a:xfrm>
        </p:spPr>
      </p:pic>
      <p:sp>
        <p:nvSpPr>
          <p:cNvPr id="4" name="Date Placeholder 3">
            <a:extLst>
              <a:ext uri="{FF2B5EF4-FFF2-40B4-BE49-F238E27FC236}">
                <a16:creationId xmlns:a16="http://schemas.microsoft.com/office/drawing/2014/main" id="{99DAB7AF-C818-4DCF-9192-17873E415BAE}"/>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FE81913E-5ACF-4963-B33D-0DB1AB81349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DB00E4D-C83C-407F-9F9D-7A6FA7ABAE88}"/>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9" name="Oval 8">
            <a:extLst>
              <a:ext uri="{FF2B5EF4-FFF2-40B4-BE49-F238E27FC236}">
                <a16:creationId xmlns:a16="http://schemas.microsoft.com/office/drawing/2014/main" id="{A6B1ECDC-194C-4811-814A-BBD9689E468E}"/>
              </a:ext>
            </a:extLst>
          </p:cNvPr>
          <p:cNvSpPr/>
          <p:nvPr/>
        </p:nvSpPr>
        <p:spPr>
          <a:xfrm>
            <a:off x="6172200" y="3566318"/>
            <a:ext cx="1981200" cy="548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18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Db2 Warehouse Setup</a:t>
            </a:r>
          </a:p>
        </p:txBody>
      </p:sp>
      <p:sp>
        <p:nvSpPr>
          <p:cNvPr id="4" name="Date Placeholder 3"/>
          <p:cNvSpPr>
            <a:spLocks noGrp="1"/>
          </p:cNvSpPr>
          <p:nvPr>
            <p:ph type="dt" sz="half" idx="10"/>
          </p:nvPr>
        </p:nvSpPr>
        <p:spPr/>
        <p:txBody>
          <a:bodyPr/>
          <a:lstStyle/>
          <a:p>
            <a:fld id="{176E60B6-E8B7-40C0-863F-1F075593330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1329003"/>
            <a:ext cx="8381998" cy="477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086600" y="5715000"/>
            <a:ext cx="1905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22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5B42B385-58DB-4F8D-9BA9-69F9182DFFB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Rectangle 6"/>
          <p:cNvSpPr/>
          <p:nvPr/>
        </p:nvSpPr>
        <p:spPr>
          <a:xfrm>
            <a:off x="381000" y="2514600"/>
            <a:ext cx="8305800" cy="523220"/>
          </a:xfrm>
          <a:prstGeom prst="rect">
            <a:avLst/>
          </a:prstGeom>
        </p:spPr>
        <p:txBody>
          <a:bodyPr wrap="square">
            <a:spAutoFit/>
          </a:bodyPr>
          <a:lstStyle/>
          <a:p>
            <a:pPr lvl="1"/>
            <a:r>
              <a:rPr lang="en-US" sz="2800" dirty="0">
                <a:hlinkClick r:id="rId2"/>
              </a:rPr>
              <a:t>Demo: Getting Started with Node.js on </a:t>
            </a:r>
            <a:r>
              <a:rPr lang="en-US" sz="2800" dirty="0" err="1">
                <a:hlinkClick r:id="rId2"/>
              </a:rPr>
              <a:t>Bluemix</a:t>
            </a:r>
            <a:r>
              <a:rPr lang="en-US" sz="2800" dirty="0">
                <a:hlinkClick r:id="rId2"/>
              </a:rPr>
              <a:t> 2016</a:t>
            </a:r>
            <a:endParaRPr lang="en-US" sz="2800" dirty="0"/>
          </a:p>
        </p:txBody>
      </p:sp>
    </p:spTree>
    <p:extLst>
      <p:ext uri="{BB962C8B-B14F-4D97-AF65-F5344CB8AC3E}">
        <p14:creationId xmlns:p14="http://schemas.microsoft.com/office/powerpoint/2010/main" val="1666376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Open Db2 Warehouse Console</a:t>
            </a:r>
          </a:p>
        </p:txBody>
      </p:sp>
      <p:sp>
        <p:nvSpPr>
          <p:cNvPr id="4" name="Date Placeholder 3"/>
          <p:cNvSpPr>
            <a:spLocks noGrp="1"/>
          </p:cNvSpPr>
          <p:nvPr>
            <p:ph type="dt" sz="half" idx="10"/>
          </p:nvPr>
        </p:nvSpPr>
        <p:spPr/>
        <p:txBody>
          <a:bodyPr/>
          <a:lstStyle/>
          <a:p>
            <a:fld id="{5E00F4C4-1773-4EA2-ACCA-2563DB3F820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1600200"/>
            <a:ext cx="6858000" cy="3904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5075109" y="25908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031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Upload data</a:t>
            </a:r>
          </a:p>
        </p:txBody>
      </p:sp>
      <p:sp>
        <p:nvSpPr>
          <p:cNvPr id="4" name="Date Placeholder 3"/>
          <p:cNvSpPr>
            <a:spLocks noGrp="1"/>
          </p:cNvSpPr>
          <p:nvPr>
            <p:ph type="dt" sz="half" idx="10"/>
          </p:nvPr>
        </p:nvSpPr>
        <p:spPr/>
        <p:txBody>
          <a:bodyPr/>
          <a:lstStyle/>
          <a:p>
            <a:fld id="{AFBF6AF6-38DF-4A46-B1CE-4BEEABD6FC61}"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3" name="TextBox 2"/>
          <p:cNvSpPr txBox="1"/>
          <p:nvPr/>
        </p:nvSpPr>
        <p:spPr>
          <a:xfrm flipH="1">
            <a:off x="457199" y="1123821"/>
            <a:ext cx="8305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First download stats.csv data file from the course webpage, then upload to Db2</a:t>
            </a:r>
          </a:p>
        </p:txBody>
      </p:sp>
      <p:pic>
        <p:nvPicPr>
          <p:cNvPr id="9" name="Picture 8">
            <a:extLst>
              <a:ext uri="{FF2B5EF4-FFF2-40B4-BE49-F238E27FC236}">
                <a16:creationId xmlns:a16="http://schemas.microsoft.com/office/drawing/2014/main" id="{5FE5CA62-B653-4E27-B52A-820E19EFC6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711" r="13432" b="30769"/>
          <a:stretch/>
        </p:blipFill>
        <p:spPr>
          <a:xfrm>
            <a:off x="266699" y="2159524"/>
            <a:ext cx="4343400" cy="2560320"/>
          </a:xfrm>
          <a:prstGeom prst="rect">
            <a:avLst/>
          </a:prstGeom>
        </p:spPr>
      </p:pic>
      <p:pic>
        <p:nvPicPr>
          <p:cNvPr id="11" name="Picture 10">
            <a:extLst>
              <a:ext uri="{FF2B5EF4-FFF2-40B4-BE49-F238E27FC236}">
                <a16:creationId xmlns:a16="http://schemas.microsoft.com/office/drawing/2014/main" id="{DDE5B9D5-7C1A-4A9A-BE3C-A2EC4D3821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658" r="4287" b="30023"/>
          <a:stretch/>
        </p:blipFill>
        <p:spPr>
          <a:xfrm>
            <a:off x="4648200" y="2144379"/>
            <a:ext cx="4389120" cy="2569241"/>
          </a:xfrm>
          <a:prstGeom prst="rect">
            <a:avLst/>
          </a:prstGeom>
        </p:spPr>
      </p:pic>
      <p:sp>
        <p:nvSpPr>
          <p:cNvPr id="13" name="Oval 12">
            <a:extLst>
              <a:ext uri="{FF2B5EF4-FFF2-40B4-BE49-F238E27FC236}">
                <a16:creationId xmlns:a16="http://schemas.microsoft.com/office/drawing/2014/main" id="{76FCB79F-840B-445F-88C1-D1E9F429A970}"/>
              </a:ext>
            </a:extLst>
          </p:cNvPr>
          <p:cNvSpPr/>
          <p:nvPr/>
        </p:nvSpPr>
        <p:spPr>
          <a:xfrm>
            <a:off x="1676400" y="43434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21EC7A8-F3C2-4FD9-94A3-19DE3B342B4C}"/>
              </a:ext>
            </a:extLst>
          </p:cNvPr>
          <p:cNvSpPr/>
          <p:nvPr/>
        </p:nvSpPr>
        <p:spPr>
          <a:xfrm>
            <a:off x="6248400" y="38100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907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Select Scheme, </a:t>
            </a:r>
            <a:br>
              <a:rPr lang="en-US" dirty="0"/>
            </a:br>
            <a:r>
              <a:rPr lang="en-US" dirty="0"/>
              <a:t>Table Name and, Review Table</a:t>
            </a:r>
          </a:p>
        </p:txBody>
      </p:sp>
      <p:sp>
        <p:nvSpPr>
          <p:cNvPr id="4" name="Date Placeholder 3"/>
          <p:cNvSpPr>
            <a:spLocks noGrp="1"/>
          </p:cNvSpPr>
          <p:nvPr>
            <p:ph type="dt" sz="half" idx="10"/>
          </p:nvPr>
        </p:nvSpPr>
        <p:spPr/>
        <p:txBody>
          <a:bodyPr/>
          <a:lstStyle/>
          <a:p>
            <a:fld id="{48A401F0-CB93-4B93-9392-AC5B75E95D5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pic>
        <p:nvPicPr>
          <p:cNvPr id="9" name="Picture 8">
            <a:extLst>
              <a:ext uri="{FF2B5EF4-FFF2-40B4-BE49-F238E27FC236}">
                <a16:creationId xmlns:a16="http://schemas.microsoft.com/office/drawing/2014/main" id="{5FE5CA62-B653-4E27-B52A-820E19EFC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99" y="2203395"/>
            <a:ext cx="4343400" cy="2472577"/>
          </a:xfrm>
          <a:prstGeom prst="rect">
            <a:avLst/>
          </a:prstGeom>
        </p:spPr>
      </p:pic>
      <p:pic>
        <p:nvPicPr>
          <p:cNvPr id="11" name="Picture 10">
            <a:extLst>
              <a:ext uri="{FF2B5EF4-FFF2-40B4-BE49-F238E27FC236}">
                <a16:creationId xmlns:a16="http://schemas.microsoft.com/office/drawing/2014/main" id="{DDE5B9D5-7C1A-4A9A-BE3C-A2EC4D3821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2179697"/>
            <a:ext cx="4389120" cy="2498604"/>
          </a:xfrm>
          <a:prstGeom prst="rect">
            <a:avLst/>
          </a:prstGeom>
        </p:spPr>
      </p:pic>
      <p:sp>
        <p:nvSpPr>
          <p:cNvPr id="13" name="Oval 12">
            <a:extLst>
              <a:ext uri="{FF2B5EF4-FFF2-40B4-BE49-F238E27FC236}">
                <a16:creationId xmlns:a16="http://schemas.microsoft.com/office/drawing/2014/main" id="{76FCB79F-840B-445F-88C1-D1E9F429A970}"/>
              </a:ext>
            </a:extLst>
          </p:cNvPr>
          <p:cNvSpPr/>
          <p:nvPr/>
        </p:nvSpPr>
        <p:spPr>
          <a:xfrm>
            <a:off x="202096" y="3124199"/>
            <a:ext cx="636104" cy="152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21EC7A8-F3C2-4FD9-94A3-19DE3B342B4C}"/>
              </a:ext>
            </a:extLst>
          </p:cNvPr>
          <p:cNvSpPr/>
          <p:nvPr/>
        </p:nvSpPr>
        <p:spPr>
          <a:xfrm>
            <a:off x="5943600" y="2819400"/>
            <a:ext cx="114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6B22BF-3142-44CB-8E2F-7BFE49DF00AA}"/>
              </a:ext>
            </a:extLst>
          </p:cNvPr>
          <p:cNvSpPr txBox="1"/>
          <p:nvPr/>
        </p:nvSpPr>
        <p:spPr>
          <a:xfrm>
            <a:off x="381000" y="1371600"/>
            <a:ext cx="8382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table “EDSTATS”</a:t>
            </a:r>
          </a:p>
        </p:txBody>
      </p:sp>
    </p:spTree>
    <p:extLst>
      <p:ext uri="{BB962C8B-B14F-4D97-AF65-F5344CB8AC3E}">
        <p14:creationId xmlns:p14="http://schemas.microsoft.com/office/powerpoint/2010/main" val="2918557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Select Scheme and Table Name</a:t>
            </a:r>
          </a:p>
        </p:txBody>
      </p:sp>
      <p:sp>
        <p:nvSpPr>
          <p:cNvPr id="3" name="Content Placeholder 2"/>
          <p:cNvSpPr>
            <a:spLocks noGrp="1"/>
          </p:cNvSpPr>
          <p:nvPr>
            <p:ph idx="1"/>
          </p:nvPr>
        </p:nvSpPr>
        <p:spPr/>
        <p:txBody>
          <a:bodyPr/>
          <a:lstStyle/>
          <a:p>
            <a:r>
              <a:rPr lang="en-US" dirty="0"/>
              <a:t>Preview </a:t>
            </a:r>
          </a:p>
          <a:p>
            <a:pPr lvl="1"/>
            <a:r>
              <a:rPr lang="en-US" dirty="0"/>
              <a:t>You can change the column names if necessary</a:t>
            </a:r>
          </a:p>
          <a:p>
            <a:pPr marL="457200" lvl="1" indent="0">
              <a:buNone/>
            </a:pPr>
            <a:endParaRPr lang="en-US" dirty="0"/>
          </a:p>
          <a:p>
            <a:r>
              <a:rPr lang="en-US" dirty="0"/>
              <a:t>Review settings </a:t>
            </a:r>
          </a:p>
          <a:p>
            <a:pPr marL="0" indent="0">
              <a:buNone/>
            </a:pPr>
            <a:endParaRPr lang="en-US" dirty="0"/>
          </a:p>
          <a:p>
            <a:r>
              <a:rPr lang="en-US" dirty="0"/>
              <a:t>Click Begin Load</a:t>
            </a:r>
          </a:p>
          <a:p>
            <a:endParaRPr lang="en-US" dirty="0"/>
          </a:p>
          <a:p>
            <a:endParaRPr lang="en-US" dirty="0"/>
          </a:p>
          <a:p>
            <a:pPr marL="457200" lvl="1" indent="0">
              <a:buNone/>
            </a:pPr>
            <a:endParaRPr lang="en-US" dirty="0"/>
          </a:p>
        </p:txBody>
      </p:sp>
      <p:sp>
        <p:nvSpPr>
          <p:cNvPr id="4" name="Date Placeholder 3"/>
          <p:cNvSpPr>
            <a:spLocks noGrp="1"/>
          </p:cNvSpPr>
          <p:nvPr>
            <p:ph type="dt" sz="half" idx="10"/>
          </p:nvPr>
        </p:nvSpPr>
        <p:spPr/>
        <p:txBody>
          <a:bodyPr/>
          <a:lstStyle/>
          <a:p>
            <a:fld id="{14FE76EE-A58A-4DDF-9A5A-E387490118A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pic>
        <p:nvPicPr>
          <p:cNvPr id="8" name="Picture 7">
            <a:extLst>
              <a:ext uri="{FF2B5EF4-FFF2-40B4-BE49-F238E27FC236}">
                <a16:creationId xmlns:a16="http://schemas.microsoft.com/office/drawing/2014/main" id="{541329FC-D224-46C6-845F-F0C38A9FB0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9594" y="2590800"/>
            <a:ext cx="6044405" cy="3440912"/>
          </a:xfrm>
          <a:prstGeom prst="rect">
            <a:avLst/>
          </a:prstGeom>
        </p:spPr>
      </p:pic>
      <p:sp>
        <p:nvSpPr>
          <p:cNvPr id="9" name="Oval 8">
            <a:extLst>
              <a:ext uri="{FF2B5EF4-FFF2-40B4-BE49-F238E27FC236}">
                <a16:creationId xmlns:a16="http://schemas.microsoft.com/office/drawing/2014/main" id="{72501F62-B66C-435A-B8FC-BC67B1E03509}"/>
              </a:ext>
            </a:extLst>
          </p:cNvPr>
          <p:cNvSpPr/>
          <p:nvPr/>
        </p:nvSpPr>
        <p:spPr>
          <a:xfrm>
            <a:off x="4114800" y="3211760"/>
            <a:ext cx="609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6A30858-05D9-4236-9E9D-36C44908ED68}"/>
              </a:ext>
            </a:extLst>
          </p:cNvPr>
          <p:cNvCxnSpPr>
            <a:cxnSpLocks/>
            <a:endCxn id="9" idx="4"/>
          </p:cNvCxnSpPr>
          <p:nvPr/>
        </p:nvCxnSpPr>
        <p:spPr>
          <a:xfrm flipV="1">
            <a:off x="1371600" y="3440360"/>
            <a:ext cx="3048000" cy="1284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8DB248-6168-466E-9E08-349A94A84C70}"/>
              </a:ext>
            </a:extLst>
          </p:cNvPr>
          <p:cNvSpPr txBox="1"/>
          <p:nvPr/>
        </p:nvSpPr>
        <p:spPr>
          <a:xfrm>
            <a:off x="144517" y="4629834"/>
            <a:ext cx="2650277" cy="646331"/>
          </a:xfrm>
          <a:prstGeom prst="rect">
            <a:avLst/>
          </a:prstGeom>
          <a:noFill/>
        </p:spPr>
        <p:txBody>
          <a:bodyPr wrap="none" rtlCol="0">
            <a:spAutoFit/>
          </a:bodyPr>
          <a:lstStyle/>
          <a:p>
            <a:r>
              <a:rPr lang="en-US" dirty="0">
                <a:solidFill>
                  <a:srgbClr val="FF0000"/>
                </a:solidFill>
              </a:rPr>
              <a:t>Note the table name.</a:t>
            </a:r>
            <a:br>
              <a:rPr lang="en-US" dirty="0">
                <a:solidFill>
                  <a:srgbClr val="FF0000"/>
                </a:solidFill>
              </a:rPr>
            </a:br>
            <a:r>
              <a:rPr lang="en-US" dirty="0">
                <a:solidFill>
                  <a:srgbClr val="FF0000"/>
                </a:solidFill>
              </a:rPr>
              <a:t>We need this in next steps</a:t>
            </a:r>
          </a:p>
        </p:txBody>
      </p:sp>
    </p:spTree>
    <p:extLst>
      <p:ext uri="{BB962C8B-B14F-4D97-AF65-F5344CB8AC3E}">
        <p14:creationId xmlns:p14="http://schemas.microsoft.com/office/powerpoint/2010/main" val="3543991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Run SQL Query</a:t>
            </a:r>
          </a:p>
        </p:txBody>
      </p:sp>
      <p:sp>
        <p:nvSpPr>
          <p:cNvPr id="3" name="Content Placeholder 2"/>
          <p:cNvSpPr>
            <a:spLocks noGrp="1"/>
          </p:cNvSpPr>
          <p:nvPr>
            <p:ph idx="1"/>
          </p:nvPr>
        </p:nvSpPr>
        <p:spPr>
          <a:ln>
            <a:solidFill>
              <a:schemeClr val="tx1"/>
            </a:solidFill>
          </a:ln>
        </p:spPr>
        <p:txBody>
          <a:bodyPr>
            <a:normAutofit/>
          </a:bodyPr>
          <a:lstStyle/>
          <a:p>
            <a:r>
              <a:rPr lang="en-US" dirty="0"/>
              <a:t>Few things to note</a:t>
            </a:r>
          </a:p>
          <a:p>
            <a:endParaRPr lang="en-US" dirty="0"/>
          </a:p>
          <a:p>
            <a:pPr lvl="1"/>
            <a:r>
              <a:rPr lang="en-US" dirty="0"/>
              <a:t>SQL syntaxes slightly change across implementations (</a:t>
            </a:r>
            <a:r>
              <a:rPr lang="en-US" dirty="0" err="1"/>
              <a:t>mysql</a:t>
            </a:r>
            <a:r>
              <a:rPr lang="en-US" dirty="0"/>
              <a:t>, </a:t>
            </a:r>
            <a:r>
              <a:rPr lang="en-US" dirty="0" err="1"/>
              <a:t>mssql</a:t>
            </a:r>
            <a:r>
              <a:rPr lang="en-US" dirty="0"/>
              <a:t>, db2)</a:t>
            </a:r>
          </a:p>
          <a:p>
            <a:pPr lvl="1"/>
            <a:endParaRPr lang="en-US" dirty="0"/>
          </a:p>
          <a:p>
            <a:pPr lvl="1"/>
            <a:r>
              <a:rPr lang="en-US" dirty="0"/>
              <a:t>While loading file (step 5), the field names are shown in ALL CAPS, but this is in accurate</a:t>
            </a:r>
          </a:p>
          <a:p>
            <a:pPr lvl="1"/>
            <a:endParaRPr lang="en-US" dirty="0"/>
          </a:p>
          <a:p>
            <a:pPr lvl="1"/>
            <a:r>
              <a:rPr lang="en-US" dirty="0"/>
              <a:t>To see correct column names, go to ‘Explore’ tab</a:t>
            </a:r>
          </a:p>
          <a:p>
            <a:pPr marL="457200" lvl="1"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AF017B46-8472-497A-85D4-5B9B759BEAD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3364247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Run SQL Query</a:t>
            </a:r>
          </a:p>
        </p:txBody>
      </p:sp>
      <p:sp>
        <p:nvSpPr>
          <p:cNvPr id="4" name="Date Placeholder 3"/>
          <p:cNvSpPr>
            <a:spLocks noGrp="1"/>
          </p:cNvSpPr>
          <p:nvPr>
            <p:ph type="dt" sz="half" idx="10"/>
          </p:nvPr>
        </p:nvSpPr>
        <p:spPr/>
        <p:txBody>
          <a:bodyPr/>
          <a:lstStyle/>
          <a:p>
            <a:fld id="{03474700-E671-4353-8DBA-FE09797C2E20}"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pic>
        <p:nvPicPr>
          <p:cNvPr id="13" name="Picture 12">
            <a:extLst>
              <a:ext uri="{FF2B5EF4-FFF2-40B4-BE49-F238E27FC236}">
                <a16:creationId xmlns:a16="http://schemas.microsoft.com/office/drawing/2014/main" id="{0D403126-3BE8-4F78-8E12-1B11AA126A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568" y="1817132"/>
            <a:ext cx="7931781" cy="4345129"/>
          </a:xfrm>
          <a:prstGeom prst="rect">
            <a:avLst/>
          </a:prstGeom>
        </p:spPr>
      </p:pic>
      <p:sp>
        <p:nvSpPr>
          <p:cNvPr id="14" name="TextBox 13">
            <a:extLst>
              <a:ext uri="{FF2B5EF4-FFF2-40B4-BE49-F238E27FC236}">
                <a16:creationId xmlns:a16="http://schemas.microsoft.com/office/drawing/2014/main" id="{B8B4D650-5355-4978-BD2B-C4422F69AF79}"/>
              </a:ext>
            </a:extLst>
          </p:cNvPr>
          <p:cNvSpPr txBox="1"/>
          <p:nvPr/>
        </p:nvSpPr>
        <p:spPr>
          <a:xfrm>
            <a:off x="381000" y="1371600"/>
            <a:ext cx="8382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Click “Run SQL” to enter the SQL console</a:t>
            </a:r>
          </a:p>
        </p:txBody>
      </p:sp>
      <p:sp>
        <p:nvSpPr>
          <p:cNvPr id="15" name="Oval 14">
            <a:extLst>
              <a:ext uri="{FF2B5EF4-FFF2-40B4-BE49-F238E27FC236}">
                <a16:creationId xmlns:a16="http://schemas.microsoft.com/office/drawing/2014/main" id="{0A3398A1-899C-4922-A50E-54B02313B652}"/>
              </a:ext>
            </a:extLst>
          </p:cNvPr>
          <p:cNvSpPr/>
          <p:nvPr/>
        </p:nvSpPr>
        <p:spPr>
          <a:xfrm>
            <a:off x="3036640" y="22098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89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Run SQL Query</a:t>
            </a:r>
          </a:p>
        </p:txBody>
      </p:sp>
      <p:sp>
        <p:nvSpPr>
          <p:cNvPr id="3" name="Content Placeholder 2"/>
          <p:cNvSpPr>
            <a:spLocks noGrp="1"/>
          </p:cNvSpPr>
          <p:nvPr>
            <p:ph idx="1"/>
          </p:nvPr>
        </p:nvSpPr>
        <p:spPr>
          <a:ln>
            <a:solidFill>
              <a:schemeClr val="tx1"/>
            </a:solidFill>
          </a:ln>
        </p:spPr>
        <p:txBody>
          <a:bodyPr/>
          <a:lstStyle/>
          <a:p>
            <a:r>
              <a:rPr lang="en-US" dirty="0"/>
              <a:t>Find out countries that fall under the low income group and has their country code starting with S </a:t>
            </a:r>
          </a:p>
          <a:p>
            <a:pPr marL="0" indent="0">
              <a:buNone/>
            </a:pPr>
            <a:endParaRPr lang="en-US" dirty="0"/>
          </a:p>
          <a:p>
            <a:pPr marL="0" indent="0">
              <a:buNone/>
            </a:pPr>
            <a:r>
              <a:rPr lang="en-US" sz="2000" dirty="0">
                <a:solidFill>
                  <a:schemeClr val="accent1"/>
                </a:solidFill>
              </a:rPr>
              <a:t>SELECT "Country_Code","Long_Name","Currency_Unit","Income_Group","System_of_trade"</a:t>
            </a:r>
          </a:p>
          <a:p>
            <a:pPr marL="0" indent="0">
              <a:buNone/>
            </a:pPr>
            <a:r>
              <a:rPr lang="en-US" sz="2000" dirty="0">
                <a:solidFill>
                  <a:schemeClr val="accent1"/>
                </a:solidFill>
              </a:rPr>
              <a:t>FROM &lt;INSERT Database table name here </a:t>
            </a:r>
            <a:r>
              <a:rPr lang="en-US" sz="2000" dirty="0" err="1">
                <a:solidFill>
                  <a:schemeClr val="accent1"/>
                </a:solidFill>
              </a:rPr>
              <a:t>eg.</a:t>
            </a:r>
            <a:r>
              <a:rPr lang="en-US" sz="2000" dirty="0">
                <a:solidFill>
                  <a:schemeClr val="accent1"/>
                </a:solidFill>
              </a:rPr>
              <a:t> DASH6649.EDSTATS&gt;</a:t>
            </a:r>
          </a:p>
          <a:p>
            <a:pPr marL="0" indent="0">
              <a:buNone/>
            </a:pPr>
            <a:r>
              <a:rPr lang="en-US" sz="2000" dirty="0">
                <a:solidFill>
                  <a:schemeClr val="accent1"/>
                </a:solidFill>
              </a:rPr>
              <a:t>WHERE "</a:t>
            </a:r>
            <a:r>
              <a:rPr lang="en-US" sz="2000" dirty="0" err="1">
                <a:solidFill>
                  <a:schemeClr val="accent1"/>
                </a:solidFill>
              </a:rPr>
              <a:t>Income_Group</a:t>
            </a:r>
            <a:r>
              <a:rPr lang="en-US" sz="2000" dirty="0">
                <a:solidFill>
                  <a:schemeClr val="accent1"/>
                </a:solidFill>
              </a:rPr>
              <a:t>" LIKE 'Low%' AND "</a:t>
            </a:r>
            <a:r>
              <a:rPr lang="en-US" sz="2000" dirty="0" err="1">
                <a:solidFill>
                  <a:schemeClr val="accent1"/>
                </a:solidFill>
              </a:rPr>
              <a:t>Country_Code</a:t>
            </a:r>
            <a:r>
              <a:rPr lang="en-US" sz="2000" dirty="0">
                <a:solidFill>
                  <a:schemeClr val="accent1"/>
                </a:solidFill>
              </a:rPr>
              <a:t>" LIKE 'S%';</a:t>
            </a:r>
            <a:endParaRPr lang="en-US" dirty="0"/>
          </a:p>
          <a:p>
            <a:pPr marL="0" indent="0">
              <a:buNone/>
            </a:pPr>
            <a:endParaRPr lang="en-US" dirty="0"/>
          </a:p>
        </p:txBody>
      </p:sp>
      <p:sp>
        <p:nvSpPr>
          <p:cNvPr id="4" name="Date Placeholder 3"/>
          <p:cNvSpPr>
            <a:spLocks noGrp="1"/>
          </p:cNvSpPr>
          <p:nvPr>
            <p:ph type="dt" sz="half" idx="10"/>
          </p:nvPr>
        </p:nvSpPr>
        <p:spPr/>
        <p:txBody>
          <a:bodyPr/>
          <a:lstStyle/>
          <a:p>
            <a:fld id="{013BFEA5-7759-478B-B012-4F375276DD2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Oval 6"/>
          <p:cNvSpPr/>
          <p:nvPr/>
        </p:nvSpPr>
        <p:spPr>
          <a:xfrm>
            <a:off x="1143000" y="3352800"/>
            <a:ext cx="6629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72000" y="4495800"/>
            <a:ext cx="3429000" cy="923330"/>
          </a:xfrm>
          <a:prstGeom prst="rect">
            <a:avLst/>
          </a:prstGeom>
          <a:noFill/>
        </p:spPr>
        <p:txBody>
          <a:bodyPr wrap="square" rtlCol="0">
            <a:spAutoFit/>
          </a:bodyPr>
          <a:lstStyle/>
          <a:p>
            <a:r>
              <a:rPr lang="en-US" dirty="0">
                <a:solidFill>
                  <a:srgbClr val="FF0000"/>
                </a:solidFill>
              </a:rPr>
              <a:t>Database name should be set as required by referring to the database tables.</a:t>
            </a:r>
          </a:p>
        </p:txBody>
      </p:sp>
      <p:cxnSp>
        <p:nvCxnSpPr>
          <p:cNvPr id="10" name="Straight Arrow Connector 9"/>
          <p:cNvCxnSpPr>
            <a:cxnSpLocks/>
            <a:endCxn id="7" idx="4"/>
          </p:cNvCxnSpPr>
          <p:nvPr/>
        </p:nvCxnSpPr>
        <p:spPr>
          <a:xfrm flipH="1" flipV="1">
            <a:off x="4457700" y="3733800"/>
            <a:ext cx="114300" cy="129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644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Run SQL Query</a:t>
            </a:r>
          </a:p>
        </p:txBody>
      </p:sp>
      <p:sp>
        <p:nvSpPr>
          <p:cNvPr id="4" name="Date Placeholder 3"/>
          <p:cNvSpPr>
            <a:spLocks noGrp="1"/>
          </p:cNvSpPr>
          <p:nvPr>
            <p:ph type="dt" sz="half" idx="10"/>
          </p:nvPr>
        </p:nvSpPr>
        <p:spPr/>
        <p:txBody>
          <a:bodyPr/>
          <a:lstStyle/>
          <a:p>
            <a:fld id="{0D6C10D2-111C-4053-980A-BD9E6D2CBA55}"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pic>
        <p:nvPicPr>
          <p:cNvPr id="13" name="Picture 12">
            <a:extLst>
              <a:ext uri="{FF2B5EF4-FFF2-40B4-BE49-F238E27FC236}">
                <a16:creationId xmlns:a16="http://schemas.microsoft.com/office/drawing/2014/main" id="{0D403126-3BE8-4F78-8E12-1B11AA126A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568" y="1817132"/>
            <a:ext cx="7931780" cy="4345129"/>
          </a:xfrm>
          <a:prstGeom prst="rect">
            <a:avLst/>
          </a:prstGeom>
        </p:spPr>
      </p:pic>
      <p:sp>
        <p:nvSpPr>
          <p:cNvPr id="14" name="TextBox 13">
            <a:extLst>
              <a:ext uri="{FF2B5EF4-FFF2-40B4-BE49-F238E27FC236}">
                <a16:creationId xmlns:a16="http://schemas.microsoft.com/office/drawing/2014/main" id="{B8B4D650-5355-4978-BD2B-C4422F69AF79}"/>
              </a:ext>
            </a:extLst>
          </p:cNvPr>
          <p:cNvSpPr txBox="1"/>
          <p:nvPr/>
        </p:nvSpPr>
        <p:spPr>
          <a:xfrm>
            <a:off x="381000" y="1371600"/>
            <a:ext cx="8382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Click “Run All” and get the result </a:t>
            </a:r>
          </a:p>
        </p:txBody>
      </p:sp>
      <p:sp>
        <p:nvSpPr>
          <p:cNvPr id="9" name="Oval 8">
            <a:extLst>
              <a:ext uri="{FF2B5EF4-FFF2-40B4-BE49-F238E27FC236}">
                <a16:creationId xmlns:a16="http://schemas.microsoft.com/office/drawing/2014/main" id="{1D992CBC-7E39-4962-BFCC-E461637AEA8B}"/>
              </a:ext>
            </a:extLst>
          </p:cNvPr>
          <p:cNvSpPr/>
          <p:nvPr/>
        </p:nvSpPr>
        <p:spPr>
          <a:xfrm>
            <a:off x="6172200" y="24384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411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90-D474-4C71-B21A-0BC21C2976A1}"/>
              </a:ext>
            </a:extLst>
          </p:cNvPr>
          <p:cNvSpPr>
            <a:spLocks noGrp="1"/>
          </p:cNvSpPr>
          <p:nvPr>
            <p:ph type="title"/>
          </p:nvPr>
        </p:nvSpPr>
        <p:spPr/>
        <p:txBody>
          <a:bodyPr/>
          <a:lstStyle/>
          <a:p>
            <a:r>
              <a:rPr lang="en-US" dirty="0"/>
              <a:t>Milestone 5: Run SQL Query</a:t>
            </a:r>
          </a:p>
        </p:txBody>
      </p:sp>
      <p:sp>
        <p:nvSpPr>
          <p:cNvPr id="3" name="Content Placeholder 2">
            <a:extLst>
              <a:ext uri="{FF2B5EF4-FFF2-40B4-BE49-F238E27FC236}">
                <a16:creationId xmlns:a16="http://schemas.microsoft.com/office/drawing/2014/main" id="{FFE52AB7-9C71-4A13-A061-CA1EFE8848E7}"/>
              </a:ext>
            </a:extLst>
          </p:cNvPr>
          <p:cNvSpPr>
            <a:spLocks noGrp="1"/>
          </p:cNvSpPr>
          <p:nvPr>
            <p:ph idx="1"/>
          </p:nvPr>
        </p:nvSpPr>
        <p:spPr>
          <a:xfrm>
            <a:off x="457200" y="1828800"/>
            <a:ext cx="8229600" cy="3429000"/>
          </a:xfrm>
        </p:spPr>
        <p:txBody>
          <a:bodyPr>
            <a:normAutofit/>
          </a:bodyPr>
          <a:lstStyle/>
          <a:p>
            <a:r>
              <a:rPr lang="en-US" dirty="0"/>
              <a:t>Did you successfully run the SQL?</a:t>
            </a:r>
          </a:p>
          <a:p>
            <a:endParaRPr lang="en-US" dirty="0"/>
          </a:p>
          <a:p>
            <a:r>
              <a:rPr lang="en-US" dirty="0"/>
              <a:t>Let’s wait until everyone is done!</a:t>
            </a:r>
          </a:p>
          <a:p>
            <a:endParaRPr lang="en-US" dirty="0"/>
          </a:p>
          <a:p>
            <a:r>
              <a:rPr lang="en-US" dirty="0"/>
              <a:t>In the meantime:</a:t>
            </a:r>
          </a:p>
          <a:p>
            <a:pPr lvl="1"/>
            <a:r>
              <a:rPr lang="en-US" dirty="0"/>
              <a:t>Explore more about Db2 at: </a:t>
            </a:r>
            <a:r>
              <a:rPr lang="en-US" dirty="0">
                <a:hlinkClick r:id="rId2"/>
              </a:rPr>
              <a:t>https://www.youtube.com/watch?v=zm4-VZolYV0</a:t>
            </a:r>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584EED8A-D122-4E90-B6D7-12074C2492BD}"/>
              </a:ext>
            </a:extLst>
          </p:cNvPr>
          <p:cNvSpPr>
            <a:spLocks noGrp="1"/>
          </p:cNvSpPr>
          <p:nvPr>
            <p:ph type="dt" sz="half" idx="10"/>
          </p:nvPr>
        </p:nvSpPr>
        <p:spPr/>
        <p:txBody>
          <a:bodyPr/>
          <a:lstStyle/>
          <a:p>
            <a:fld id="{13F86032-3317-41D4-A5D5-D6C172D20F19}" type="datetime3">
              <a:rPr lang="en-US" smtClean="0"/>
              <a:t>23 July 2018</a:t>
            </a:fld>
            <a:endParaRPr lang="en-US"/>
          </a:p>
        </p:txBody>
      </p:sp>
      <p:sp>
        <p:nvSpPr>
          <p:cNvPr id="5" name="Footer Placeholder 4">
            <a:extLst>
              <a:ext uri="{FF2B5EF4-FFF2-40B4-BE49-F238E27FC236}">
                <a16:creationId xmlns:a16="http://schemas.microsoft.com/office/drawing/2014/main" id="{86190E29-D5C4-47B8-BABF-88B0FEE2D014}"/>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A7D0A7DD-7336-4D70-992D-634274950A23}"/>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3733165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0ACA-560A-4047-8AB3-390329B3CCB3}"/>
              </a:ext>
            </a:extLst>
          </p:cNvPr>
          <p:cNvSpPr>
            <a:spLocks noGrp="1"/>
          </p:cNvSpPr>
          <p:nvPr>
            <p:ph type="title"/>
          </p:nvPr>
        </p:nvSpPr>
        <p:spPr/>
        <p:txBody>
          <a:bodyPr/>
          <a:lstStyle/>
          <a:p>
            <a:r>
              <a:rPr lang="en-US" dirty="0"/>
              <a:t>Example 3-Part 2: Analytics with R scripting</a:t>
            </a:r>
          </a:p>
        </p:txBody>
      </p:sp>
      <p:sp>
        <p:nvSpPr>
          <p:cNvPr id="4" name="Date Placeholder 3">
            <a:extLst>
              <a:ext uri="{FF2B5EF4-FFF2-40B4-BE49-F238E27FC236}">
                <a16:creationId xmlns:a16="http://schemas.microsoft.com/office/drawing/2014/main" id="{11521EC5-B74D-4FB1-B8E4-7723036B7701}"/>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3C39A198-1E67-4C57-8268-6BB14CF0DD95}"/>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19802B19-D932-4117-963D-B046B6346588}"/>
              </a:ext>
            </a:extLst>
          </p:cNvPr>
          <p:cNvSpPr>
            <a:spLocks noGrp="1"/>
          </p:cNvSpPr>
          <p:nvPr>
            <p:ph type="sldNum" sz="quarter" idx="12"/>
          </p:nvPr>
        </p:nvSpPr>
        <p:spPr/>
        <p:txBody>
          <a:bodyPr/>
          <a:lstStyle/>
          <a:p>
            <a:fld id="{B6F15528-21DE-4FAA-801E-634DDDAF4B2B}" type="slidenum">
              <a:rPr lang="en-US" smtClean="0"/>
              <a:pPr/>
              <a:t>79</a:t>
            </a:fld>
            <a:endParaRPr lang="en-US"/>
          </a:p>
        </p:txBody>
      </p:sp>
      <p:sp>
        <p:nvSpPr>
          <p:cNvPr id="7" name="TextBox 6">
            <a:extLst>
              <a:ext uri="{FF2B5EF4-FFF2-40B4-BE49-F238E27FC236}">
                <a16:creationId xmlns:a16="http://schemas.microsoft.com/office/drawing/2014/main" id="{9B7EA4FD-5EDD-42D0-AD2D-9A22230E3BEE}"/>
              </a:ext>
            </a:extLst>
          </p:cNvPr>
          <p:cNvSpPr txBox="1"/>
          <p:nvPr/>
        </p:nvSpPr>
        <p:spPr>
          <a:xfrm>
            <a:off x="533400" y="1143000"/>
            <a:ext cx="8229600"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R is a scripting  language used for statistical computing including big data analysis, and data mining</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IBM Cloud offers R language support with IBM Data Science Experience service also known as DSX service</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Data loaded in an existing on-cloud database can be analyzed in a DSX project after properly linking the database to the DSX project</a:t>
            </a:r>
          </a:p>
          <a:p>
            <a:pPr marL="285750" indent="-285750" algn="just">
              <a:buFont typeface="Arial" panose="020B0604020202020204" pitchFamily="34" charset="0"/>
              <a:buChar char="•"/>
            </a:pPr>
            <a:endParaRPr lang="en-US" sz="2000" dirty="0"/>
          </a:p>
          <a:p>
            <a:pPr algn="just"/>
            <a:r>
              <a:rPr lang="en-US" sz="2000" dirty="0"/>
              <a:t>Objective: Perform simple analytics and visualization of data on cloud </a:t>
            </a:r>
          </a:p>
          <a:p>
            <a:pPr algn="just"/>
            <a:endParaRPr lang="en-US" sz="2000" dirty="0"/>
          </a:p>
          <a:p>
            <a:pPr algn="just"/>
            <a:r>
              <a:rPr lang="en-US" sz="2000" dirty="0"/>
              <a:t>Example: Load economic data of countries to a an IBM Db2 database, and, execute simple R scripts for filtering data and visualization with plots</a:t>
            </a:r>
          </a:p>
          <a:p>
            <a:pPr algn="just"/>
            <a:endParaRPr lang="en-US" sz="2000" dirty="0"/>
          </a:p>
          <a:p>
            <a:pPr algn="just"/>
            <a:r>
              <a:rPr lang="en-US" sz="2000" dirty="0"/>
              <a:t>Data: Economic data of countries from United Nations (stats.csv)</a:t>
            </a:r>
          </a:p>
          <a:p>
            <a:pPr algn="just"/>
            <a:endParaRPr lang="en-US" sz="2000" dirty="0"/>
          </a:p>
          <a:p>
            <a:pPr algn="just"/>
            <a:r>
              <a:rPr lang="en-US" sz="2000" dirty="0">
                <a:solidFill>
                  <a:srgbClr val="FF0000"/>
                </a:solidFill>
              </a:rPr>
              <a:t>This is a continuation of Example 3-Part 1</a:t>
            </a:r>
          </a:p>
        </p:txBody>
      </p:sp>
    </p:spTree>
    <p:extLst>
      <p:ext uri="{BB962C8B-B14F-4D97-AF65-F5344CB8AC3E}">
        <p14:creationId xmlns:p14="http://schemas.microsoft.com/office/powerpoint/2010/main" val="6836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small" dirty="0"/>
              <a:t>Developing a Web Application</a:t>
            </a:r>
          </a:p>
        </p:txBody>
      </p:sp>
      <p:sp>
        <p:nvSpPr>
          <p:cNvPr id="3" name="Content Placeholder 2"/>
          <p:cNvSpPr>
            <a:spLocks noGrp="1"/>
          </p:cNvSpPr>
          <p:nvPr>
            <p:ph idx="1"/>
          </p:nvPr>
        </p:nvSpPr>
        <p:spPr/>
        <p:txBody>
          <a:bodyPr>
            <a:normAutofit/>
          </a:bodyPr>
          <a:lstStyle/>
          <a:p>
            <a:pPr algn="just"/>
            <a:r>
              <a:rPr lang="en-US" dirty="0"/>
              <a:t>Objective: set up a web server application using to retrieve data from an in-cloud database and display on a browser</a:t>
            </a:r>
          </a:p>
          <a:p>
            <a:pPr algn="just"/>
            <a:endParaRPr lang="en-US" dirty="0"/>
          </a:p>
          <a:p>
            <a:pPr algn="just"/>
            <a:r>
              <a:rPr lang="en-US" dirty="0"/>
              <a:t>Example: Web application to retrieve and display economic data of countries stored in a IBM Db2 database, running on a cloud-based web server using node.js boilerplate</a:t>
            </a:r>
          </a:p>
          <a:p>
            <a:pPr algn="just"/>
            <a:endParaRPr lang="en-US" dirty="0"/>
          </a:p>
          <a:p>
            <a:pPr algn="just"/>
            <a:r>
              <a:rPr lang="en-US" dirty="0"/>
              <a:t>Services can be added on top of the boilerplate runtime (</a:t>
            </a:r>
            <a:r>
              <a:rPr lang="en-US" dirty="0" err="1"/>
              <a:t>eg.</a:t>
            </a:r>
            <a:r>
              <a:rPr lang="en-US" dirty="0"/>
              <a:t> database service)</a:t>
            </a:r>
          </a:p>
          <a:p>
            <a:pPr algn="just"/>
            <a:endParaRPr lang="en-US" dirty="0"/>
          </a:p>
          <a:p>
            <a:pPr algn="just"/>
            <a:r>
              <a:rPr lang="en-US" dirty="0"/>
              <a:t>Data file: World bank economic statistics</a:t>
            </a:r>
          </a:p>
          <a:p>
            <a:pPr marL="0" indent="0">
              <a:buNone/>
            </a:pPr>
            <a:br>
              <a:rPr lang="en-US" dirty="0"/>
            </a:br>
            <a:endParaRPr lang="en-US" dirty="0"/>
          </a:p>
          <a:p>
            <a:endParaRPr lang="en-US" dirty="0"/>
          </a:p>
        </p:txBody>
      </p:sp>
      <p:sp>
        <p:nvSpPr>
          <p:cNvPr id="4" name="Date Placeholder 3"/>
          <p:cNvSpPr>
            <a:spLocks noGrp="1"/>
          </p:cNvSpPr>
          <p:nvPr>
            <p:ph type="dt" sz="half" idx="10"/>
          </p:nvPr>
        </p:nvSpPr>
        <p:spPr/>
        <p:txBody>
          <a:bodyPr/>
          <a:lstStyle/>
          <a:p>
            <a:fld id="{E5481E11-FA4D-45C1-80AB-84EC75668AF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54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7: Setup DSX</a:t>
            </a:r>
          </a:p>
        </p:txBody>
      </p:sp>
      <p:sp>
        <p:nvSpPr>
          <p:cNvPr id="4" name="Date Placeholder 3"/>
          <p:cNvSpPr>
            <a:spLocks noGrp="1"/>
          </p:cNvSpPr>
          <p:nvPr>
            <p:ph type="dt" sz="half" idx="10"/>
          </p:nvPr>
        </p:nvSpPr>
        <p:spPr/>
        <p:txBody>
          <a:bodyPr/>
          <a:lstStyle/>
          <a:p>
            <a:fld id="{80157CFF-6779-499F-8101-3A6C8124DF47}"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 r="55042"/>
          <a:stretch/>
        </p:blipFill>
        <p:spPr>
          <a:xfrm>
            <a:off x="228600" y="1900276"/>
            <a:ext cx="3566160" cy="4345129"/>
          </a:xfrm>
          <a:prstGeom prst="rect">
            <a:avLst/>
          </a:prstGeom>
        </p:spPr>
      </p:pic>
      <p:sp>
        <p:nvSpPr>
          <p:cNvPr id="8" name="Oval 7">
            <a:extLst>
              <a:ext uri="{FF2B5EF4-FFF2-40B4-BE49-F238E27FC236}">
                <a16:creationId xmlns:a16="http://schemas.microsoft.com/office/drawing/2014/main" id="{E9A87BF7-3998-4510-B49D-F3E282696FBF}"/>
              </a:ext>
            </a:extLst>
          </p:cNvPr>
          <p:cNvSpPr/>
          <p:nvPr/>
        </p:nvSpPr>
        <p:spPr>
          <a:xfrm>
            <a:off x="3048000" y="22860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412EF8-5F96-49BD-9243-5CAEAF8C551E}"/>
              </a:ext>
            </a:extLst>
          </p:cNvPr>
          <p:cNvSpPr txBox="1"/>
          <p:nvPr/>
        </p:nvSpPr>
        <p:spPr>
          <a:xfrm>
            <a:off x="668760" y="933800"/>
            <a:ext cx="7848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Click on “Analyze” in the Db2 console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Click “Launch DSX”</a:t>
            </a:r>
          </a:p>
        </p:txBody>
      </p:sp>
      <p:pic>
        <p:nvPicPr>
          <p:cNvPr id="11" name="Picture 10">
            <a:extLst>
              <a:ext uri="{FF2B5EF4-FFF2-40B4-BE49-F238E27FC236}">
                <a16:creationId xmlns:a16="http://schemas.microsoft.com/office/drawing/2014/main" id="{D282438F-93E3-42C4-8B79-52075A53B3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 r="66994" b="12379"/>
          <a:stretch/>
        </p:blipFill>
        <p:spPr>
          <a:xfrm>
            <a:off x="5044440" y="1896016"/>
            <a:ext cx="3017520" cy="4389120"/>
          </a:xfrm>
          <a:prstGeom prst="rect">
            <a:avLst/>
          </a:prstGeom>
        </p:spPr>
      </p:pic>
      <p:sp>
        <p:nvSpPr>
          <p:cNvPr id="12" name="Oval 11">
            <a:extLst>
              <a:ext uri="{FF2B5EF4-FFF2-40B4-BE49-F238E27FC236}">
                <a16:creationId xmlns:a16="http://schemas.microsoft.com/office/drawing/2014/main" id="{594A27F3-DF9E-4892-9107-D3D57AF8126E}"/>
              </a:ext>
            </a:extLst>
          </p:cNvPr>
          <p:cNvSpPr/>
          <p:nvPr/>
        </p:nvSpPr>
        <p:spPr>
          <a:xfrm>
            <a:off x="5257800" y="36576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297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71E4-57DF-4C47-A211-62D1F1384D16}"/>
              </a:ext>
            </a:extLst>
          </p:cNvPr>
          <p:cNvSpPr>
            <a:spLocks noGrp="1"/>
          </p:cNvSpPr>
          <p:nvPr>
            <p:ph type="title"/>
          </p:nvPr>
        </p:nvSpPr>
        <p:spPr/>
        <p:txBody>
          <a:bodyPr/>
          <a:lstStyle/>
          <a:p>
            <a:r>
              <a:rPr lang="en-US" dirty="0"/>
              <a:t>Step 7.1: Setup DSX (or Watson Studio)</a:t>
            </a:r>
          </a:p>
        </p:txBody>
      </p:sp>
      <p:sp>
        <p:nvSpPr>
          <p:cNvPr id="3" name="Content Placeholder 2">
            <a:extLst>
              <a:ext uri="{FF2B5EF4-FFF2-40B4-BE49-F238E27FC236}">
                <a16:creationId xmlns:a16="http://schemas.microsoft.com/office/drawing/2014/main" id="{62AF6021-0D36-4081-B890-16721ABD1026}"/>
              </a:ext>
            </a:extLst>
          </p:cNvPr>
          <p:cNvSpPr>
            <a:spLocks noGrp="1"/>
          </p:cNvSpPr>
          <p:nvPr>
            <p:ph idx="1"/>
          </p:nvPr>
        </p:nvSpPr>
        <p:spPr/>
        <p:txBody>
          <a:bodyPr/>
          <a:lstStyle/>
          <a:p>
            <a:r>
              <a:rPr lang="en-US" dirty="0"/>
              <a:t>Log in to DSX or (Watson Studio) (You may be asked to sign up the first time)</a:t>
            </a:r>
          </a:p>
          <a:p>
            <a:r>
              <a:rPr lang="en-US" dirty="0"/>
              <a:t>Some will see Watson Studio instead of DSX (If you get Watson Studio interface, </a:t>
            </a:r>
            <a:r>
              <a:rPr lang="en-US" dirty="0">
                <a:solidFill>
                  <a:srgbClr val="FF0000"/>
                </a:solidFill>
              </a:rPr>
              <a:t>please skip to Step 7.2 )</a:t>
            </a:r>
          </a:p>
        </p:txBody>
      </p:sp>
      <p:sp>
        <p:nvSpPr>
          <p:cNvPr id="4" name="Date Placeholder 3">
            <a:extLst>
              <a:ext uri="{FF2B5EF4-FFF2-40B4-BE49-F238E27FC236}">
                <a16:creationId xmlns:a16="http://schemas.microsoft.com/office/drawing/2014/main" id="{A93D1A9F-FE30-4060-8B57-77918DE37646}"/>
              </a:ext>
            </a:extLst>
          </p:cNvPr>
          <p:cNvSpPr>
            <a:spLocks noGrp="1"/>
          </p:cNvSpPr>
          <p:nvPr>
            <p:ph type="dt" sz="half" idx="10"/>
          </p:nvPr>
        </p:nvSpPr>
        <p:spPr/>
        <p:txBody>
          <a:bodyPr/>
          <a:lstStyle/>
          <a:p>
            <a:fld id="{4F8626A0-0C80-40BB-866A-FF8DA923704E}" type="datetime3">
              <a:rPr lang="en-US" smtClean="0"/>
              <a:t>23 July 2018</a:t>
            </a:fld>
            <a:endParaRPr lang="en-US"/>
          </a:p>
        </p:txBody>
      </p:sp>
      <p:sp>
        <p:nvSpPr>
          <p:cNvPr id="5" name="Footer Placeholder 4">
            <a:extLst>
              <a:ext uri="{FF2B5EF4-FFF2-40B4-BE49-F238E27FC236}">
                <a16:creationId xmlns:a16="http://schemas.microsoft.com/office/drawing/2014/main" id="{F9B7B8EA-0EFB-4400-8D70-9DBD4C367B03}"/>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75F35625-CD5C-4B08-AD42-436669DA4391}"/>
              </a:ext>
            </a:extLst>
          </p:cNvPr>
          <p:cNvSpPr>
            <a:spLocks noGrp="1"/>
          </p:cNvSpPr>
          <p:nvPr>
            <p:ph type="sldNum" sz="quarter" idx="12"/>
          </p:nvPr>
        </p:nvSpPr>
        <p:spPr/>
        <p:txBody>
          <a:bodyPr/>
          <a:lstStyle/>
          <a:p>
            <a:fld id="{B6F15528-21DE-4FAA-801E-634DDDAF4B2B}" type="slidenum">
              <a:rPr lang="en-US" smtClean="0"/>
              <a:pPr/>
              <a:t>81</a:t>
            </a:fld>
            <a:endParaRPr lang="en-US"/>
          </a:p>
        </p:txBody>
      </p:sp>
      <p:pic>
        <p:nvPicPr>
          <p:cNvPr id="8" name="Picture 7">
            <a:extLst>
              <a:ext uri="{FF2B5EF4-FFF2-40B4-BE49-F238E27FC236}">
                <a16:creationId xmlns:a16="http://schemas.microsoft.com/office/drawing/2014/main" id="{9E0114E8-85BB-41CF-8612-CD05272EF1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3048000"/>
            <a:ext cx="5562600" cy="3047262"/>
          </a:xfrm>
          <a:prstGeom prst="rect">
            <a:avLst/>
          </a:prstGeom>
        </p:spPr>
      </p:pic>
    </p:spTree>
    <p:extLst>
      <p:ext uri="{BB962C8B-B14F-4D97-AF65-F5344CB8AC3E}">
        <p14:creationId xmlns:p14="http://schemas.microsoft.com/office/powerpoint/2010/main" val="1217518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7.1: Setup DSX</a:t>
            </a:r>
          </a:p>
        </p:txBody>
      </p:sp>
      <p:sp>
        <p:nvSpPr>
          <p:cNvPr id="4" name="Date Placeholder 3"/>
          <p:cNvSpPr>
            <a:spLocks noGrp="1"/>
          </p:cNvSpPr>
          <p:nvPr>
            <p:ph type="dt" sz="half" idx="10"/>
          </p:nvPr>
        </p:nvSpPr>
        <p:spPr/>
        <p:txBody>
          <a:bodyPr/>
          <a:lstStyle/>
          <a:p>
            <a:fld id="{2BD25C4A-952B-408B-9628-4C90BA511F8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1" y="1827071"/>
            <a:ext cx="7632778" cy="4345129"/>
          </a:xfrm>
          <a:prstGeom prst="rect">
            <a:avLst/>
          </a:prstGeom>
        </p:spPr>
      </p:pic>
      <p:sp>
        <p:nvSpPr>
          <p:cNvPr id="8" name="Oval 7">
            <a:extLst>
              <a:ext uri="{FF2B5EF4-FFF2-40B4-BE49-F238E27FC236}">
                <a16:creationId xmlns:a16="http://schemas.microsoft.com/office/drawing/2014/main" id="{E9A87BF7-3998-4510-B49D-F3E282696FBF}"/>
              </a:ext>
            </a:extLst>
          </p:cNvPr>
          <p:cNvSpPr/>
          <p:nvPr/>
        </p:nvSpPr>
        <p:spPr>
          <a:xfrm>
            <a:off x="3304052" y="2208070"/>
            <a:ext cx="2791948" cy="26687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Select the relevant account details from drop down menus</a:t>
            </a:r>
          </a:p>
        </p:txBody>
      </p:sp>
    </p:spTree>
    <p:extLst>
      <p:ext uri="{BB962C8B-B14F-4D97-AF65-F5344CB8AC3E}">
        <p14:creationId xmlns:p14="http://schemas.microsoft.com/office/powerpoint/2010/main" val="3765549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A047-DD87-48E8-9933-573C0DEB61D8}"/>
              </a:ext>
            </a:extLst>
          </p:cNvPr>
          <p:cNvSpPr>
            <a:spLocks noGrp="1"/>
          </p:cNvSpPr>
          <p:nvPr>
            <p:ph type="title"/>
          </p:nvPr>
        </p:nvSpPr>
        <p:spPr/>
        <p:txBody>
          <a:bodyPr/>
          <a:lstStyle/>
          <a:p>
            <a:r>
              <a:rPr lang="en-US" dirty="0"/>
              <a:t>Step 7.2: Setup Watson Studio</a:t>
            </a:r>
          </a:p>
        </p:txBody>
      </p:sp>
      <p:pic>
        <p:nvPicPr>
          <p:cNvPr id="8" name="Content Placeholder 7" descr="A screenshot of a computer screen&#10;&#10;Description generated with very high confidence">
            <a:extLst>
              <a:ext uri="{FF2B5EF4-FFF2-40B4-BE49-F238E27FC236}">
                <a16:creationId xmlns:a16="http://schemas.microsoft.com/office/drawing/2014/main" id="{85734DC2-C49C-4FCB-8A16-DDE7608E97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800"/>
            <a:ext cx="6789783" cy="3713162"/>
          </a:xfrm>
        </p:spPr>
      </p:pic>
      <p:sp>
        <p:nvSpPr>
          <p:cNvPr id="4" name="Date Placeholder 3">
            <a:extLst>
              <a:ext uri="{FF2B5EF4-FFF2-40B4-BE49-F238E27FC236}">
                <a16:creationId xmlns:a16="http://schemas.microsoft.com/office/drawing/2014/main" id="{2940DE29-6DC0-44D9-BB15-BC686E598B18}"/>
              </a:ext>
            </a:extLst>
          </p:cNvPr>
          <p:cNvSpPr>
            <a:spLocks noGrp="1"/>
          </p:cNvSpPr>
          <p:nvPr>
            <p:ph type="dt" sz="half" idx="10"/>
          </p:nvPr>
        </p:nvSpPr>
        <p:spPr/>
        <p:txBody>
          <a:bodyPr/>
          <a:lstStyle/>
          <a:p>
            <a:fld id="{E4B3E739-9FA4-49EA-ACBF-75F84013C5ED}" type="datetime3">
              <a:rPr lang="en-US" smtClean="0"/>
              <a:t>23 July 2018</a:t>
            </a:fld>
            <a:endParaRPr lang="en-US"/>
          </a:p>
        </p:txBody>
      </p:sp>
      <p:sp>
        <p:nvSpPr>
          <p:cNvPr id="5" name="Footer Placeholder 4">
            <a:extLst>
              <a:ext uri="{FF2B5EF4-FFF2-40B4-BE49-F238E27FC236}">
                <a16:creationId xmlns:a16="http://schemas.microsoft.com/office/drawing/2014/main" id="{0F32A904-5296-443A-A85F-508278021B03}"/>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1B7DB1B8-9B07-4B7D-8D3D-96A165940E87}"/>
              </a:ext>
            </a:extLst>
          </p:cNvPr>
          <p:cNvSpPr>
            <a:spLocks noGrp="1"/>
          </p:cNvSpPr>
          <p:nvPr>
            <p:ph type="sldNum" sz="quarter" idx="12"/>
          </p:nvPr>
        </p:nvSpPr>
        <p:spPr/>
        <p:txBody>
          <a:bodyPr/>
          <a:lstStyle/>
          <a:p>
            <a:fld id="{B6F15528-21DE-4FAA-801E-634DDDAF4B2B}" type="slidenum">
              <a:rPr lang="en-US" smtClean="0"/>
              <a:pPr/>
              <a:t>83</a:t>
            </a:fld>
            <a:endParaRPr lang="en-US"/>
          </a:p>
        </p:txBody>
      </p:sp>
      <p:sp>
        <p:nvSpPr>
          <p:cNvPr id="9" name="Oval 8">
            <a:extLst>
              <a:ext uri="{FF2B5EF4-FFF2-40B4-BE49-F238E27FC236}">
                <a16:creationId xmlns:a16="http://schemas.microsoft.com/office/drawing/2014/main" id="{25D31BB8-6850-40F1-9EE8-AC94CDAA8B69}"/>
              </a:ext>
            </a:extLst>
          </p:cNvPr>
          <p:cNvSpPr/>
          <p:nvPr/>
        </p:nvSpPr>
        <p:spPr>
          <a:xfrm>
            <a:off x="6962965" y="1981200"/>
            <a:ext cx="914400" cy="380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AC332B8-F0F0-4332-A816-52076BF858B3}"/>
              </a:ext>
            </a:extLst>
          </p:cNvPr>
          <p:cNvSpPr txBox="1"/>
          <p:nvPr/>
        </p:nvSpPr>
        <p:spPr>
          <a:xfrm>
            <a:off x="1066800" y="5486400"/>
            <a:ext cx="6934200" cy="646331"/>
          </a:xfrm>
          <a:prstGeom prst="rect">
            <a:avLst/>
          </a:prstGeom>
          <a:noFill/>
        </p:spPr>
        <p:txBody>
          <a:bodyPr wrap="square" rtlCol="0">
            <a:spAutoFit/>
          </a:bodyPr>
          <a:lstStyle/>
          <a:p>
            <a:r>
              <a:rPr lang="en-US" dirty="0"/>
              <a:t>You might be prompted to enter your account details including org name and space (like we did in part 1 and 2 of the demo)</a:t>
            </a:r>
          </a:p>
        </p:txBody>
      </p:sp>
    </p:spTree>
    <p:extLst>
      <p:ext uri="{BB962C8B-B14F-4D97-AF65-F5344CB8AC3E}">
        <p14:creationId xmlns:p14="http://schemas.microsoft.com/office/powerpoint/2010/main" val="1930531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8.1: Create new DSX project</a:t>
            </a:r>
          </a:p>
        </p:txBody>
      </p:sp>
      <p:sp>
        <p:nvSpPr>
          <p:cNvPr id="4" name="Date Placeholder 3"/>
          <p:cNvSpPr>
            <a:spLocks noGrp="1"/>
          </p:cNvSpPr>
          <p:nvPr>
            <p:ph type="dt" sz="half" idx="10"/>
          </p:nvPr>
        </p:nvSpPr>
        <p:spPr/>
        <p:txBody>
          <a:bodyPr/>
          <a:lstStyle/>
          <a:p>
            <a:fld id="{7A0590DE-3B83-4D95-AD85-9C7A0898922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5742"/>
          <a:stretch/>
        </p:blipFill>
        <p:spPr>
          <a:xfrm>
            <a:off x="851310" y="3413760"/>
            <a:ext cx="7606890" cy="3215640"/>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586509" y="959379"/>
            <a:ext cx="7848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(If you get Watson Studio interface, please skip to Step 8.2 )</a:t>
            </a:r>
            <a:endParaRPr lang="en-US" dirty="0"/>
          </a:p>
          <a:p>
            <a:pPr marL="285750" indent="-285750">
              <a:buFont typeface="Arial" panose="020B0604020202020204" pitchFamily="34" charset="0"/>
              <a:buChar char="•"/>
            </a:pPr>
            <a:r>
              <a:rPr lang="en-US" dirty="0"/>
              <a:t>Give a unique name for the DSX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storage type – IBM Cloud Storage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a “Spark” service as the compute engine – </a:t>
            </a:r>
            <a:r>
              <a:rPr lang="en-US" i="1" dirty="0"/>
              <a:t>Spark is a fast and general cluster computing system for Big Data. It provides high-level APIs in Scala, Java, Python, and R, and an optimized engine that supports general computation graphs for data analysis.</a:t>
            </a:r>
          </a:p>
        </p:txBody>
      </p:sp>
      <p:sp>
        <p:nvSpPr>
          <p:cNvPr id="9" name="Oval 8">
            <a:extLst>
              <a:ext uri="{FF2B5EF4-FFF2-40B4-BE49-F238E27FC236}">
                <a16:creationId xmlns:a16="http://schemas.microsoft.com/office/drawing/2014/main" id="{D46D9B16-DA1A-4477-BDED-ED1800EE87C3}"/>
              </a:ext>
            </a:extLst>
          </p:cNvPr>
          <p:cNvSpPr/>
          <p:nvPr/>
        </p:nvSpPr>
        <p:spPr>
          <a:xfrm>
            <a:off x="5715000" y="47244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C7437B-241D-4B45-A5BF-71F4F5D3F274}"/>
              </a:ext>
            </a:extLst>
          </p:cNvPr>
          <p:cNvSpPr/>
          <p:nvPr/>
        </p:nvSpPr>
        <p:spPr>
          <a:xfrm>
            <a:off x="4648200" y="59436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5697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8.1: Create new DSX project</a:t>
            </a:r>
          </a:p>
        </p:txBody>
      </p:sp>
      <p:sp>
        <p:nvSpPr>
          <p:cNvPr id="4" name="Date Placeholder 3"/>
          <p:cNvSpPr>
            <a:spLocks noGrp="1"/>
          </p:cNvSpPr>
          <p:nvPr>
            <p:ph type="dt" sz="half" idx="10"/>
          </p:nvPr>
        </p:nvSpPr>
        <p:spPr/>
        <p:txBody>
          <a:bodyPr/>
          <a:lstStyle/>
          <a:p>
            <a:fld id="{7FC28795-F1F0-4929-A8B2-DDB3291C50DF}"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1" y="1827071"/>
            <a:ext cx="7632778" cy="4345129"/>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Once the project is setup successfully, you should arrive at this portal</a:t>
            </a:r>
          </a:p>
        </p:txBody>
      </p:sp>
    </p:spTree>
    <p:extLst>
      <p:ext uri="{BB962C8B-B14F-4D97-AF65-F5344CB8AC3E}">
        <p14:creationId xmlns:p14="http://schemas.microsoft.com/office/powerpoint/2010/main" val="668946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8.2: Create new Watson Project</a:t>
            </a:r>
          </a:p>
        </p:txBody>
      </p:sp>
      <p:sp>
        <p:nvSpPr>
          <p:cNvPr id="4" name="Date Placeholder 3"/>
          <p:cNvSpPr>
            <a:spLocks noGrp="1"/>
          </p:cNvSpPr>
          <p:nvPr>
            <p:ph type="dt" sz="half" idx="10"/>
          </p:nvPr>
        </p:nvSpPr>
        <p:spPr/>
        <p:txBody>
          <a:bodyPr/>
          <a:lstStyle/>
          <a:p>
            <a:fld id="{7A0590DE-3B83-4D95-AD85-9C7A0898922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307" y="1676400"/>
            <a:ext cx="7249786" cy="3964727"/>
          </a:xfrm>
          <a:prstGeom prst="rect">
            <a:avLst/>
          </a:prstGeom>
        </p:spPr>
      </p:pic>
      <p:sp>
        <p:nvSpPr>
          <p:cNvPr id="10" name="Oval 9">
            <a:extLst>
              <a:ext uri="{FF2B5EF4-FFF2-40B4-BE49-F238E27FC236}">
                <a16:creationId xmlns:a16="http://schemas.microsoft.com/office/drawing/2014/main" id="{66C7437B-241D-4B45-A5BF-71F4F5D3F274}"/>
              </a:ext>
            </a:extLst>
          </p:cNvPr>
          <p:cNvSpPr/>
          <p:nvPr/>
        </p:nvSpPr>
        <p:spPr>
          <a:xfrm>
            <a:off x="4114800" y="4191000"/>
            <a:ext cx="1066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6562E0-AB32-4D8E-ADB9-6AE20EF36B9F}"/>
              </a:ext>
            </a:extLst>
          </p:cNvPr>
          <p:cNvSpPr txBox="1"/>
          <p:nvPr/>
        </p:nvSpPr>
        <p:spPr>
          <a:xfrm>
            <a:off x="1023307" y="1076657"/>
            <a:ext cx="4226542" cy="369332"/>
          </a:xfrm>
          <a:prstGeom prst="rect">
            <a:avLst/>
          </a:prstGeom>
          <a:noFill/>
        </p:spPr>
        <p:txBody>
          <a:bodyPr wrap="none" rtlCol="0">
            <a:spAutoFit/>
          </a:bodyPr>
          <a:lstStyle/>
          <a:p>
            <a:r>
              <a:rPr lang="en-US" dirty="0"/>
              <a:t>Click on “new project” and select complete</a:t>
            </a:r>
          </a:p>
        </p:txBody>
      </p:sp>
    </p:spTree>
    <p:extLst>
      <p:ext uri="{BB962C8B-B14F-4D97-AF65-F5344CB8AC3E}">
        <p14:creationId xmlns:p14="http://schemas.microsoft.com/office/powerpoint/2010/main" val="3158858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8.2: Create new Watson Project</a:t>
            </a:r>
          </a:p>
        </p:txBody>
      </p:sp>
      <p:sp>
        <p:nvSpPr>
          <p:cNvPr id="4" name="Date Placeholder 3"/>
          <p:cNvSpPr>
            <a:spLocks noGrp="1"/>
          </p:cNvSpPr>
          <p:nvPr>
            <p:ph type="dt" sz="half" idx="10"/>
          </p:nvPr>
        </p:nvSpPr>
        <p:spPr/>
        <p:txBody>
          <a:bodyPr/>
          <a:lstStyle/>
          <a:p>
            <a:fld id="{7A0590DE-3B83-4D95-AD85-9C7A0898922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00" y="2424946"/>
            <a:ext cx="6629400" cy="3625453"/>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Give a unique name for the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first time, you may be prompted to create a storage service. In this case, please create and add an “Cloud Object Storage Service”</a:t>
            </a:r>
          </a:p>
          <a:p>
            <a:endParaRPr lang="en-US" dirty="0"/>
          </a:p>
        </p:txBody>
      </p:sp>
    </p:spTree>
    <p:extLst>
      <p:ext uri="{BB962C8B-B14F-4D97-AF65-F5344CB8AC3E}">
        <p14:creationId xmlns:p14="http://schemas.microsoft.com/office/powerpoint/2010/main" val="1465965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9: Connect to Db2 database</a:t>
            </a:r>
          </a:p>
        </p:txBody>
      </p:sp>
      <p:sp>
        <p:nvSpPr>
          <p:cNvPr id="4" name="Date Placeholder 3"/>
          <p:cNvSpPr>
            <a:spLocks noGrp="1"/>
          </p:cNvSpPr>
          <p:nvPr>
            <p:ph type="dt" sz="half" idx="10"/>
          </p:nvPr>
        </p:nvSpPr>
        <p:spPr/>
        <p:txBody>
          <a:bodyPr/>
          <a:lstStyle/>
          <a:p>
            <a:fld id="{AFB22958-ED1C-4E3D-85AF-247345A18EDA}"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644" r="1622"/>
          <a:stretch/>
        </p:blipFill>
        <p:spPr>
          <a:xfrm>
            <a:off x="708518" y="1676400"/>
            <a:ext cx="3108960" cy="4345128"/>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need to connect DSX project to our previously created Db2 database</a:t>
            </a:r>
          </a:p>
        </p:txBody>
      </p:sp>
      <p:pic>
        <p:nvPicPr>
          <p:cNvPr id="9" name="Picture 8">
            <a:extLst>
              <a:ext uri="{FF2B5EF4-FFF2-40B4-BE49-F238E27FC236}">
                <a16:creationId xmlns:a16="http://schemas.microsoft.com/office/drawing/2014/main" id="{21043FD5-3AF0-4F5E-9C84-F384127C29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 r="50056"/>
          <a:stretch/>
        </p:blipFill>
        <p:spPr>
          <a:xfrm>
            <a:off x="5105400" y="1600200"/>
            <a:ext cx="3200400" cy="3648053"/>
          </a:xfrm>
          <a:prstGeom prst="rect">
            <a:avLst/>
          </a:prstGeom>
        </p:spPr>
      </p:pic>
      <p:sp>
        <p:nvSpPr>
          <p:cNvPr id="10" name="Oval 9">
            <a:extLst>
              <a:ext uri="{FF2B5EF4-FFF2-40B4-BE49-F238E27FC236}">
                <a16:creationId xmlns:a16="http://schemas.microsoft.com/office/drawing/2014/main" id="{7AC5C15C-128B-44BE-A417-EAA40CBE870C}"/>
              </a:ext>
            </a:extLst>
          </p:cNvPr>
          <p:cNvSpPr/>
          <p:nvPr/>
        </p:nvSpPr>
        <p:spPr>
          <a:xfrm>
            <a:off x="1524000" y="25908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0CA6E73-3A5F-4E1C-93FF-DCB149C8EABD}"/>
              </a:ext>
            </a:extLst>
          </p:cNvPr>
          <p:cNvSpPr/>
          <p:nvPr/>
        </p:nvSpPr>
        <p:spPr>
          <a:xfrm>
            <a:off x="6712526" y="3047999"/>
            <a:ext cx="1059873" cy="2877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A53CA9F-3962-443B-B130-4DF345601417}"/>
              </a:ext>
            </a:extLst>
          </p:cNvPr>
          <p:cNvSpPr txBox="1"/>
          <p:nvPr/>
        </p:nvSpPr>
        <p:spPr>
          <a:xfrm>
            <a:off x="762000" y="5410200"/>
            <a:ext cx="7772400" cy="369332"/>
          </a:xfrm>
          <a:prstGeom prst="rect">
            <a:avLst/>
          </a:prstGeom>
          <a:noFill/>
        </p:spPr>
        <p:txBody>
          <a:bodyPr wrap="square" rtlCol="0">
            <a:spAutoFit/>
          </a:bodyPr>
          <a:lstStyle/>
          <a:p>
            <a:r>
              <a:rPr lang="en-US" dirty="0"/>
              <a:t>Select IBM Db2 Warehouse on Cloud</a:t>
            </a:r>
          </a:p>
        </p:txBody>
      </p:sp>
    </p:spTree>
    <p:extLst>
      <p:ext uri="{BB962C8B-B14F-4D97-AF65-F5344CB8AC3E}">
        <p14:creationId xmlns:p14="http://schemas.microsoft.com/office/powerpoint/2010/main" val="381690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9: Connect to Db2 database</a:t>
            </a:r>
          </a:p>
        </p:txBody>
      </p:sp>
      <p:sp>
        <p:nvSpPr>
          <p:cNvPr id="4" name="Date Placeholder 3"/>
          <p:cNvSpPr>
            <a:spLocks noGrp="1"/>
          </p:cNvSpPr>
          <p:nvPr>
            <p:ph type="dt" sz="half" idx="10"/>
          </p:nvPr>
        </p:nvSpPr>
        <p:spPr/>
        <p:txBody>
          <a:bodyPr/>
          <a:lstStyle/>
          <a:p>
            <a:fld id="{51D88F5D-9634-487E-95B5-C305392503A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3" name="TextBox 2">
            <a:extLst>
              <a:ext uri="{FF2B5EF4-FFF2-40B4-BE49-F238E27FC236}">
                <a16:creationId xmlns:a16="http://schemas.microsoft.com/office/drawing/2014/main" id="{CC412EF8-5F96-49BD-9243-5CAEAF8C551E}"/>
              </a:ext>
            </a:extLst>
          </p:cNvPr>
          <p:cNvSpPr txBox="1"/>
          <p:nvPr/>
        </p:nvSpPr>
        <p:spPr>
          <a:xfrm>
            <a:off x="647700" y="939432"/>
            <a:ext cx="7848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Fill in the data. You can get/generate Connection Details including database password from the Credentials section of the DB2 Warehouse console. (see next slide)</a:t>
            </a:r>
          </a:p>
        </p:txBody>
      </p:sp>
      <p:pic>
        <p:nvPicPr>
          <p:cNvPr id="12" name="Picture 11">
            <a:extLst>
              <a:ext uri="{FF2B5EF4-FFF2-40B4-BE49-F238E27FC236}">
                <a16:creationId xmlns:a16="http://schemas.microsoft.com/office/drawing/2014/main" id="{72DF6AE5-9A6E-4320-A26C-B3769B980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905000"/>
            <a:ext cx="6934200" cy="3947447"/>
          </a:xfrm>
          <a:prstGeom prst="rect">
            <a:avLst/>
          </a:prstGeom>
        </p:spPr>
      </p:pic>
    </p:spTree>
    <p:extLst>
      <p:ext uri="{BB962C8B-B14F-4D97-AF65-F5344CB8AC3E}">
        <p14:creationId xmlns:p14="http://schemas.microsoft.com/office/powerpoint/2010/main" val="388599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E686-53D1-49E0-82D4-A2C07CDB8AD5}"/>
              </a:ext>
            </a:extLst>
          </p:cNvPr>
          <p:cNvSpPr>
            <a:spLocks noGrp="1"/>
          </p:cNvSpPr>
          <p:nvPr>
            <p:ph type="title"/>
          </p:nvPr>
        </p:nvSpPr>
        <p:spPr>
          <a:xfrm>
            <a:off x="457200" y="152400"/>
            <a:ext cx="8229600" cy="1143000"/>
          </a:xfrm>
        </p:spPr>
        <p:txBody>
          <a:bodyPr/>
          <a:lstStyle/>
          <a:p>
            <a:r>
              <a:rPr lang="en-US" dirty="0"/>
              <a:t>Developing a Web Application</a:t>
            </a:r>
          </a:p>
        </p:txBody>
      </p:sp>
      <p:sp>
        <p:nvSpPr>
          <p:cNvPr id="4" name="Date Placeholder 3">
            <a:extLst>
              <a:ext uri="{FF2B5EF4-FFF2-40B4-BE49-F238E27FC236}">
                <a16:creationId xmlns:a16="http://schemas.microsoft.com/office/drawing/2014/main" id="{79EA3DE0-BAE0-4C1B-A16A-447052178610}"/>
              </a:ext>
            </a:extLst>
          </p:cNvPr>
          <p:cNvSpPr>
            <a:spLocks noGrp="1"/>
          </p:cNvSpPr>
          <p:nvPr>
            <p:ph type="dt" sz="half" idx="10"/>
          </p:nvPr>
        </p:nvSpPr>
        <p:spPr/>
        <p:txBody>
          <a:bodyPr/>
          <a:lstStyle/>
          <a:p>
            <a:fld id="{7613818F-5E59-4E29-8589-DEE6978A396D}" type="datetime3">
              <a:rPr lang="en-US" smtClean="0"/>
              <a:t>23 July 2018</a:t>
            </a:fld>
            <a:endParaRPr lang="en-US"/>
          </a:p>
        </p:txBody>
      </p:sp>
      <p:sp>
        <p:nvSpPr>
          <p:cNvPr id="5" name="Footer Placeholder 4">
            <a:extLst>
              <a:ext uri="{FF2B5EF4-FFF2-40B4-BE49-F238E27FC236}">
                <a16:creationId xmlns:a16="http://schemas.microsoft.com/office/drawing/2014/main" id="{0D049C17-C7D8-4C94-8A44-6F4FFF5B8D90}"/>
              </a:ext>
            </a:extLst>
          </p:cNvPr>
          <p:cNvSpPr>
            <a:spLocks noGrp="1"/>
          </p:cNvSpPr>
          <p:nvPr>
            <p:ph type="ftr" sz="quarter" idx="11"/>
          </p:nvPr>
        </p:nvSpPr>
        <p:spPr/>
        <p:txBody>
          <a:bodyPr/>
          <a:lstStyle/>
          <a:p>
            <a:r>
              <a:rPr lang="fr-FR"/>
              <a:t>P02: IBM Cloud Services (PaaS, SaaS) - Lab</a:t>
            </a:r>
            <a:endParaRPr lang="en-US"/>
          </a:p>
        </p:txBody>
      </p:sp>
      <p:sp>
        <p:nvSpPr>
          <p:cNvPr id="6" name="Slide Number Placeholder 5">
            <a:extLst>
              <a:ext uri="{FF2B5EF4-FFF2-40B4-BE49-F238E27FC236}">
                <a16:creationId xmlns:a16="http://schemas.microsoft.com/office/drawing/2014/main" id="{F9783A6A-E08E-44E3-97B7-E939295C79A9}"/>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7" name="Rectangle: Rounded Corners 6">
            <a:extLst>
              <a:ext uri="{FF2B5EF4-FFF2-40B4-BE49-F238E27FC236}">
                <a16:creationId xmlns:a16="http://schemas.microsoft.com/office/drawing/2014/main" id="{1E7FE0C6-77CC-440A-82C0-D9370E8B35A5}"/>
              </a:ext>
            </a:extLst>
          </p:cNvPr>
          <p:cNvSpPr/>
          <p:nvPr/>
        </p:nvSpPr>
        <p:spPr>
          <a:xfrm>
            <a:off x="3810000" y="1676400"/>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application</a:t>
            </a:r>
          </a:p>
        </p:txBody>
      </p:sp>
      <p:sp>
        <p:nvSpPr>
          <p:cNvPr id="8" name="Rectangle: Rounded Corners 7">
            <a:extLst>
              <a:ext uri="{FF2B5EF4-FFF2-40B4-BE49-F238E27FC236}">
                <a16:creationId xmlns:a16="http://schemas.microsoft.com/office/drawing/2014/main" id="{CF361DC3-1A0F-475E-84AC-9D585D6AD6EC}"/>
              </a:ext>
            </a:extLst>
          </p:cNvPr>
          <p:cNvSpPr/>
          <p:nvPr/>
        </p:nvSpPr>
        <p:spPr>
          <a:xfrm>
            <a:off x="18288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 end GUI</a:t>
            </a:r>
          </a:p>
        </p:txBody>
      </p:sp>
      <p:sp>
        <p:nvSpPr>
          <p:cNvPr id="9" name="Rectangle: Rounded Corners 8">
            <a:extLst>
              <a:ext uri="{FF2B5EF4-FFF2-40B4-BE49-F238E27FC236}">
                <a16:creationId xmlns:a16="http://schemas.microsoft.com/office/drawing/2014/main" id="{CEE65108-4D00-4647-82DD-D6C0FE60928A}"/>
              </a:ext>
            </a:extLst>
          </p:cNvPr>
          <p:cNvSpPr/>
          <p:nvPr/>
        </p:nvSpPr>
        <p:spPr>
          <a:xfrm>
            <a:off x="38100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script</a:t>
            </a:r>
          </a:p>
        </p:txBody>
      </p:sp>
      <p:sp>
        <p:nvSpPr>
          <p:cNvPr id="10" name="Rectangle: Rounded Corners 9">
            <a:extLst>
              <a:ext uri="{FF2B5EF4-FFF2-40B4-BE49-F238E27FC236}">
                <a16:creationId xmlns:a16="http://schemas.microsoft.com/office/drawing/2014/main" id="{C0478DA0-D7F8-4B98-B8E3-03112BBD1F1F}"/>
              </a:ext>
            </a:extLst>
          </p:cNvPr>
          <p:cNvSpPr/>
          <p:nvPr/>
        </p:nvSpPr>
        <p:spPr>
          <a:xfrm>
            <a:off x="5791200" y="3299619"/>
            <a:ext cx="1752600" cy="503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cxnSp>
        <p:nvCxnSpPr>
          <p:cNvPr id="12" name="Straight Arrow Connector 11">
            <a:extLst>
              <a:ext uri="{FF2B5EF4-FFF2-40B4-BE49-F238E27FC236}">
                <a16:creationId xmlns:a16="http://schemas.microsoft.com/office/drawing/2014/main" id="{1DA65418-AF06-4FBE-BCDB-C13A85DEC101}"/>
              </a:ext>
            </a:extLst>
          </p:cNvPr>
          <p:cNvCxnSpPr>
            <a:stCxn id="7" idx="2"/>
            <a:endCxn id="8" idx="0"/>
          </p:cNvCxnSpPr>
          <p:nvPr/>
        </p:nvCxnSpPr>
        <p:spPr>
          <a:xfrm flipH="1">
            <a:off x="27051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27F1-3FE9-448E-9DBC-E277E5867AC3}"/>
              </a:ext>
            </a:extLst>
          </p:cNvPr>
          <p:cNvCxnSpPr>
            <a:stCxn id="7" idx="2"/>
            <a:endCxn id="9" idx="0"/>
          </p:cNvCxnSpPr>
          <p:nvPr/>
        </p:nvCxnSpPr>
        <p:spPr>
          <a:xfrm>
            <a:off x="4686300" y="2179638"/>
            <a:ext cx="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725EFC-EB5F-4D1F-92C0-F377E03D65D9}"/>
              </a:ext>
            </a:extLst>
          </p:cNvPr>
          <p:cNvCxnSpPr>
            <a:stCxn id="7" idx="2"/>
            <a:endCxn id="10" idx="0"/>
          </p:cNvCxnSpPr>
          <p:nvPr/>
        </p:nvCxnSpPr>
        <p:spPr>
          <a:xfrm>
            <a:off x="4686300" y="2179638"/>
            <a:ext cx="1981200" cy="1119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A5B58E-DEEF-45E6-BB53-FD7C90B69D55}"/>
              </a:ext>
            </a:extLst>
          </p:cNvPr>
          <p:cNvSpPr txBox="1"/>
          <p:nvPr/>
        </p:nvSpPr>
        <p:spPr>
          <a:xfrm>
            <a:off x="1001691" y="3917950"/>
            <a:ext cx="851747" cy="646331"/>
          </a:xfrm>
          <a:prstGeom prst="rect">
            <a:avLst/>
          </a:prstGeom>
          <a:noFill/>
        </p:spPr>
        <p:txBody>
          <a:bodyPr wrap="square" rtlCol="0">
            <a:spAutoFit/>
          </a:bodyPr>
          <a:lstStyle/>
          <a:p>
            <a:r>
              <a:rPr lang="en-US" dirty="0">
                <a:solidFill>
                  <a:srgbClr val="00B050"/>
                </a:solidFill>
              </a:rPr>
              <a:t>web server</a:t>
            </a:r>
          </a:p>
        </p:txBody>
      </p:sp>
      <p:cxnSp>
        <p:nvCxnSpPr>
          <p:cNvPr id="15" name="Straight Arrow Connector 14">
            <a:extLst>
              <a:ext uri="{FF2B5EF4-FFF2-40B4-BE49-F238E27FC236}">
                <a16:creationId xmlns:a16="http://schemas.microsoft.com/office/drawing/2014/main" id="{E288A3A4-B1DC-4A81-B330-09FE632036EA}"/>
              </a:ext>
            </a:extLst>
          </p:cNvPr>
          <p:cNvCxnSpPr>
            <a:cxnSpLocks/>
            <a:endCxn id="7" idx="1"/>
          </p:cNvCxnSpPr>
          <p:nvPr/>
        </p:nvCxnSpPr>
        <p:spPr>
          <a:xfrm>
            <a:off x="2743200" y="1928019"/>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2B7161-8743-40E7-89D3-7C294B2B8F75}"/>
              </a:ext>
            </a:extLst>
          </p:cNvPr>
          <p:cNvSpPr txBox="1"/>
          <p:nvPr/>
        </p:nvSpPr>
        <p:spPr>
          <a:xfrm>
            <a:off x="1505339" y="1741719"/>
            <a:ext cx="1243162" cy="369332"/>
          </a:xfrm>
          <a:prstGeom prst="rect">
            <a:avLst/>
          </a:prstGeom>
          <a:noFill/>
        </p:spPr>
        <p:txBody>
          <a:bodyPr wrap="square" rtlCol="0">
            <a:spAutoFit/>
          </a:bodyPr>
          <a:lstStyle/>
          <a:p>
            <a:r>
              <a:rPr lang="en-US" dirty="0"/>
              <a:t>User Query</a:t>
            </a:r>
          </a:p>
        </p:txBody>
      </p:sp>
      <p:sp>
        <p:nvSpPr>
          <p:cNvPr id="24" name="TextBox 23">
            <a:extLst>
              <a:ext uri="{FF2B5EF4-FFF2-40B4-BE49-F238E27FC236}">
                <a16:creationId xmlns:a16="http://schemas.microsoft.com/office/drawing/2014/main" id="{A6688686-695D-4C2B-9331-C1E6890ED05E}"/>
              </a:ext>
            </a:extLst>
          </p:cNvPr>
          <p:cNvSpPr txBox="1"/>
          <p:nvPr/>
        </p:nvSpPr>
        <p:spPr>
          <a:xfrm>
            <a:off x="6635027" y="1732962"/>
            <a:ext cx="1243162" cy="369332"/>
          </a:xfrm>
          <a:prstGeom prst="rect">
            <a:avLst/>
          </a:prstGeom>
          <a:noFill/>
        </p:spPr>
        <p:txBody>
          <a:bodyPr wrap="square" rtlCol="0">
            <a:spAutoFit/>
          </a:bodyPr>
          <a:lstStyle/>
          <a:p>
            <a:r>
              <a:rPr lang="en-US" dirty="0"/>
              <a:t>Result</a:t>
            </a:r>
          </a:p>
        </p:txBody>
      </p:sp>
      <p:cxnSp>
        <p:nvCxnSpPr>
          <p:cNvPr id="26" name="Straight Arrow Connector 25">
            <a:extLst>
              <a:ext uri="{FF2B5EF4-FFF2-40B4-BE49-F238E27FC236}">
                <a16:creationId xmlns:a16="http://schemas.microsoft.com/office/drawing/2014/main" id="{795D88E9-0A0B-4851-A054-6873A9C6427A}"/>
              </a:ext>
            </a:extLst>
          </p:cNvPr>
          <p:cNvCxnSpPr>
            <a:cxnSpLocks/>
          </p:cNvCxnSpPr>
          <p:nvPr/>
        </p:nvCxnSpPr>
        <p:spPr>
          <a:xfrm>
            <a:off x="5598019" y="1926385"/>
            <a:ext cx="106680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CF9445-DAF8-4E08-AEA0-403382B81C35}"/>
              </a:ext>
            </a:extLst>
          </p:cNvPr>
          <p:cNvSpPr txBox="1"/>
          <p:nvPr/>
        </p:nvSpPr>
        <p:spPr>
          <a:xfrm>
            <a:off x="2018908" y="4865805"/>
            <a:ext cx="1570686" cy="369332"/>
          </a:xfrm>
          <a:prstGeom prst="rect">
            <a:avLst/>
          </a:prstGeom>
          <a:noFill/>
        </p:spPr>
        <p:txBody>
          <a:bodyPr wrap="none" rtlCol="0">
            <a:spAutoFit/>
          </a:bodyPr>
          <a:lstStyle/>
          <a:p>
            <a:r>
              <a:rPr lang="en-US" dirty="0"/>
              <a:t>(layout design)</a:t>
            </a:r>
          </a:p>
        </p:txBody>
      </p:sp>
      <p:sp>
        <p:nvSpPr>
          <p:cNvPr id="28" name="TextBox 27">
            <a:extLst>
              <a:ext uri="{FF2B5EF4-FFF2-40B4-BE49-F238E27FC236}">
                <a16:creationId xmlns:a16="http://schemas.microsoft.com/office/drawing/2014/main" id="{5A6B482D-6473-479B-9634-BFBA87D5AFF1}"/>
              </a:ext>
            </a:extLst>
          </p:cNvPr>
          <p:cNvSpPr txBox="1"/>
          <p:nvPr/>
        </p:nvSpPr>
        <p:spPr>
          <a:xfrm>
            <a:off x="3904666" y="4879041"/>
            <a:ext cx="1696426" cy="369332"/>
          </a:xfrm>
          <a:prstGeom prst="rect">
            <a:avLst/>
          </a:prstGeom>
          <a:noFill/>
        </p:spPr>
        <p:txBody>
          <a:bodyPr wrap="none" rtlCol="0">
            <a:spAutoFit/>
          </a:bodyPr>
          <a:lstStyle/>
          <a:p>
            <a:r>
              <a:rPr lang="en-US" dirty="0"/>
              <a:t>(program script)</a:t>
            </a:r>
          </a:p>
        </p:txBody>
      </p:sp>
      <p:sp>
        <p:nvSpPr>
          <p:cNvPr id="19" name="TextBox 18">
            <a:extLst>
              <a:ext uri="{FF2B5EF4-FFF2-40B4-BE49-F238E27FC236}">
                <a16:creationId xmlns:a16="http://schemas.microsoft.com/office/drawing/2014/main" id="{9A9CB39D-1F5C-4FBB-BCD5-8044992A9CCA}"/>
              </a:ext>
            </a:extLst>
          </p:cNvPr>
          <p:cNvSpPr txBox="1"/>
          <p:nvPr/>
        </p:nvSpPr>
        <p:spPr>
          <a:xfrm>
            <a:off x="5867400" y="3908434"/>
            <a:ext cx="2514600" cy="1477328"/>
          </a:xfrm>
          <a:prstGeom prst="rect">
            <a:avLst/>
          </a:prstGeom>
          <a:noFill/>
        </p:spPr>
        <p:txBody>
          <a:bodyPr wrap="square" rtlCol="0">
            <a:spAutoFit/>
          </a:bodyPr>
          <a:lstStyle/>
          <a:p>
            <a:r>
              <a:rPr lang="en-US" dirty="0"/>
              <a:t>Db2</a:t>
            </a:r>
            <a:br>
              <a:rPr lang="en-US" dirty="0"/>
            </a:br>
            <a:r>
              <a:rPr lang="en-US" dirty="0" err="1"/>
              <a:t>Couldant</a:t>
            </a:r>
            <a:br>
              <a:rPr lang="en-US" dirty="0"/>
            </a:br>
            <a:r>
              <a:rPr lang="en-US" dirty="0"/>
              <a:t>Spark</a:t>
            </a:r>
          </a:p>
          <a:p>
            <a:r>
              <a:rPr lang="en-US" dirty="0"/>
              <a:t>…….</a:t>
            </a:r>
            <a:br>
              <a:rPr lang="en-US" dirty="0"/>
            </a:br>
            <a:endParaRPr lang="en-US" dirty="0"/>
          </a:p>
        </p:txBody>
      </p:sp>
      <p:sp>
        <p:nvSpPr>
          <p:cNvPr id="22" name="TextBox 21">
            <a:extLst>
              <a:ext uri="{FF2B5EF4-FFF2-40B4-BE49-F238E27FC236}">
                <a16:creationId xmlns:a16="http://schemas.microsoft.com/office/drawing/2014/main" id="{6778D2A2-1CCB-4B74-8371-F74DAEB9402D}"/>
              </a:ext>
            </a:extLst>
          </p:cNvPr>
          <p:cNvSpPr txBox="1"/>
          <p:nvPr/>
        </p:nvSpPr>
        <p:spPr>
          <a:xfrm>
            <a:off x="3904666" y="3917950"/>
            <a:ext cx="1693353" cy="1200329"/>
          </a:xfrm>
          <a:prstGeom prst="rect">
            <a:avLst/>
          </a:prstGeom>
          <a:noFill/>
        </p:spPr>
        <p:txBody>
          <a:bodyPr wrap="square" rtlCol="0">
            <a:spAutoFit/>
          </a:bodyPr>
          <a:lstStyle/>
          <a:p>
            <a:r>
              <a:rPr lang="en-US" dirty="0"/>
              <a:t>Node.js</a:t>
            </a:r>
          </a:p>
          <a:p>
            <a:r>
              <a:rPr lang="en-US" dirty="0"/>
              <a:t>Ruby</a:t>
            </a:r>
          </a:p>
          <a:p>
            <a:r>
              <a:rPr lang="en-US" dirty="0"/>
              <a:t>PHP</a:t>
            </a:r>
          </a:p>
          <a:p>
            <a:r>
              <a:rPr lang="en-US" dirty="0"/>
              <a:t>…………</a:t>
            </a:r>
          </a:p>
        </p:txBody>
      </p:sp>
      <p:sp>
        <p:nvSpPr>
          <p:cNvPr id="29" name="TextBox 28">
            <a:extLst>
              <a:ext uri="{FF2B5EF4-FFF2-40B4-BE49-F238E27FC236}">
                <a16:creationId xmlns:a16="http://schemas.microsoft.com/office/drawing/2014/main" id="{1DEB0469-B38E-4A42-891E-CF4FAAE93AA2}"/>
              </a:ext>
            </a:extLst>
          </p:cNvPr>
          <p:cNvSpPr txBox="1"/>
          <p:nvPr/>
        </p:nvSpPr>
        <p:spPr>
          <a:xfrm>
            <a:off x="2018908" y="3984006"/>
            <a:ext cx="1655637" cy="923330"/>
          </a:xfrm>
          <a:prstGeom prst="rect">
            <a:avLst/>
          </a:prstGeom>
          <a:noFill/>
        </p:spPr>
        <p:txBody>
          <a:bodyPr wrap="square" rtlCol="0">
            <a:spAutoFit/>
          </a:bodyPr>
          <a:lstStyle/>
          <a:p>
            <a:r>
              <a:rPr lang="en-US" dirty="0"/>
              <a:t>HTML</a:t>
            </a:r>
            <a:br>
              <a:rPr lang="en-US" dirty="0"/>
            </a:br>
            <a:r>
              <a:rPr lang="en-US" dirty="0"/>
              <a:t>Jade</a:t>
            </a:r>
          </a:p>
          <a:p>
            <a:r>
              <a:rPr lang="en-US" dirty="0"/>
              <a:t>……..</a:t>
            </a:r>
          </a:p>
        </p:txBody>
      </p:sp>
      <p:sp>
        <p:nvSpPr>
          <p:cNvPr id="30" name="Rectangle: Rounded Corners 29">
            <a:extLst>
              <a:ext uri="{FF2B5EF4-FFF2-40B4-BE49-F238E27FC236}">
                <a16:creationId xmlns:a16="http://schemas.microsoft.com/office/drawing/2014/main" id="{9AD19852-6FD2-4C97-A8D2-FAC2C5EEAE32}"/>
              </a:ext>
            </a:extLst>
          </p:cNvPr>
          <p:cNvSpPr/>
          <p:nvPr/>
        </p:nvSpPr>
        <p:spPr>
          <a:xfrm>
            <a:off x="1704086" y="2971800"/>
            <a:ext cx="4025053" cy="236220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6CEBD34-ED84-454A-A75A-E21673920727}"/>
              </a:ext>
            </a:extLst>
          </p:cNvPr>
          <p:cNvSpPr txBox="1"/>
          <p:nvPr/>
        </p:nvSpPr>
        <p:spPr>
          <a:xfrm>
            <a:off x="1801874" y="5802666"/>
            <a:ext cx="5562600" cy="369332"/>
          </a:xfrm>
          <a:prstGeom prst="rect">
            <a:avLst/>
          </a:prstGeom>
          <a:noFill/>
        </p:spPr>
        <p:txBody>
          <a:bodyPr wrap="square" rtlCol="0">
            <a:spAutoFit/>
          </a:bodyPr>
          <a:lstStyle/>
          <a:p>
            <a:r>
              <a:rPr lang="en-US" dirty="0"/>
              <a:t>Different technologies are offered by IBM Bluemix cloud</a:t>
            </a:r>
          </a:p>
        </p:txBody>
      </p:sp>
    </p:spTree>
    <p:extLst>
      <p:ext uri="{BB962C8B-B14F-4D97-AF65-F5344CB8AC3E}">
        <p14:creationId xmlns:p14="http://schemas.microsoft.com/office/powerpoint/2010/main" val="3227287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4925"/>
            <a:ext cx="8686800" cy="1143000"/>
          </a:xfrm>
        </p:spPr>
        <p:txBody>
          <a:bodyPr/>
          <a:lstStyle/>
          <a:p>
            <a:r>
              <a:rPr lang="en-US" dirty="0"/>
              <a:t>Step 9: Connect to Db2 database (Get Credentials)</a:t>
            </a:r>
          </a:p>
        </p:txBody>
      </p:sp>
      <p:sp>
        <p:nvSpPr>
          <p:cNvPr id="4" name="Date Placeholder 3"/>
          <p:cNvSpPr>
            <a:spLocks noGrp="1"/>
          </p:cNvSpPr>
          <p:nvPr>
            <p:ph type="dt" sz="half" idx="10"/>
          </p:nvPr>
        </p:nvSpPr>
        <p:spPr/>
        <p:txBody>
          <a:bodyPr/>
          <a:lstStyle/>
          <a:p>
            <a:fld id="{51D88F5D-9634-487E-95B5-C305392503A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3" name="TextBox 2">
            <a:extLst>
              <a:ext uri="{FF2B5EF4-FFF2-40B4-BE49-F238E27FC236}">
                <a16:creationId xmlns:a16="http://schemas.microsoft.com/office/drawing/2014/main" id="{CC412EF8-5F96-49BD-9243-5CAEAF8C551E}"/>
              </a:ext>
            </a:extLst>
          </p:cNvPr>
          <p:cNvSpPr txBox="1"/>
          <p:nvPr/>
        </p:nvSpPr>
        <p:spPr>
          <a:xfrm>
            <a:off x="647700" y="939432"/>
            <a:ext cx="7848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Open IBM Bluemix Console in a new browser tab and navigate to the DB2 Warehouse service we created.</a:t>
            </a:r>
          </a:p>
          <a:p>
            <a:pPr marL="285750" indent="-285750">
              <a:buFont typeface="Arial" panose="020B0604020202020204" pitchFamily="34" charset="0"/>
              <a:buChar char="•"/>
            </a:pPr>
            <a:r>
              <a:rPr lang="en-US" dirty="0"/>
              <a:t>In the DB2 Warehouse console, you will see “Service Credentials” section </a:t>
            </a:r>
          </a:p>
        </p:txBody>
      </p:sp>
      <p:pic>
        <p:nvPicPr>
          <p:cNvPr id="12" name="Picture 11">
            <a:extLst>
              <a:ext uri="{FF2B5EF4-FFF2-40B4-BE49-F238E27FC236}">
                <a16:creationId xmlns:a16="http://schemas.microsoft.com/office/drawing/2014/main" id="{72DF6AE5-9A6E-4320-A26C-B3769B980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00" y="1833436"/>
            <a:ext cx="6975977" cy="3814986"/>
          </a:xfrm>
          <a:prstGeom prst="rect">
            <a:avLst/>
          </a:prstGeom>
        </p:spPr>
      </p:pic>
      <p:sp>
        <p:nvSpPr>
          <p:cNvPr id="8" name="Oval 7">
            <a:extLst>
              <a:ext uri="{FF2B5EF4-FFF2-40B4-BE49-F238E27FC236}">
                <a16:creationId xmlns:a16="http://schemas.microsoft.com/office/drawing/2014/main" id="{3AC412E2-6776-4BEF-A320-06BE067056F4}"/>
              </a:ext>
            </a:extLst>
          </p:cNvPr>
          <p:cNvSpPr/>
          <p:nvPr/>
        </p:nvSpPr>
        <p:spPr>
          <a:xfrm>
            <a:off x="838200" y="2544481"/>
            <a:ext cx="1059873" cy="2877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329399-7964-4F1E-AF1B-A4A5DF8BD1DB}"/>
              </a:ext>
            </a:extLst>
          </p:cNvPr>
          <p:cNvSpPr/>
          <p:nvPr/>
        </p:nvSpPr>
        <p:spPr>
          <a:xfrm>
            <a:off x="1828800" y="4267200"/>
            <a:ext cx="5862782" cy="13672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C9C4BB-586D-45F7-95C9-52093E5CA4BC}"/>
              </a:ext>
            </a:extLst>
          </p:cNvPr>
          <p:cNvSpPr txBox="1"/>
          <p:nvPr/>
        </p:nvSpPr>
        <p:spPr>
          <a:xfrm>
            <a:off x="3301716" y="5733902"/>
            <a:ext cx="5436168" cy="369332"/>
          </a:xfrm>
          <a:prstGeom prst="rect">
            <a:avLst/>
          </a:prstGeom>
          <a:noFill/>
        </p:spPr>
        <p:txBody>
          <a:bodyPr wrap="none" rtlCol="0">
            <a:spAutoFit/>
          </a:bodyPr>
          <a:lstStyle/>
          <a:p>
            <a:r>
              <a:rPr lang="en-US" dirty="0">
                <a:solidFill>
                  <a:srgbClr val="FF0000"/>
                </a:solidFill>
              </a:rPr>
              <a:t>If this is empty, click “New Credential” to add a new one</a:t>
            </a:r>
          </a:p>
        </p:txBody>
      </p:sp>
      <p:cxnSp>
        <p:nvCxnSpPr>
          <p:cNvPr id="13" name="Straight Arrow Connector 12">
            <a:extLst>
              <a:ext uri="{FF2B5EF4-FFF2-40B4-BE49-F238E27FC236}">
                <a16:creationId xmlns:a16="http://schemas.microsoft.com/office/drawing/2014/main" id="{F96BF846-2F6B-403C-8C66-E5AF41128465}"/>
              </a:ext>
            </a:extLst>
          </p:cNvPr>
          <p:cNvCxnSpPr/>
          <p:nvPr/>
        </p:nvCxnSpPr>
        <p:spPr>
          <a:xfrm flipH="1" flipV="1">
            <a:off x="7315200" y="3740929"/>
            <a:ext cx="1066800" cy="20502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84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10: Create a new R Notebook</a:t>
            </a:r>
          </a:p>
        </p:txBody>
      </p:sp>
      <p:sp>
        <p:nvSpPr>
          <p:cNvPr id="4" name="Date Placeholder 3"/>
          <p:cNvSpPr>
            <a:spLocks noGrp="1"/>
          </p:cNvSpPr>
          <p:nvPr>
            <p:ph type="dt" sz="half" idx="10"/>
          </p:nvPr>
        </p:nvSpPr>
        <p:spPr/>
        <p:txBody>
          <a:bodyPr/>
          <a:lstStyle/>
          <a:p>
            <a:fld id="{6DFC3483-FAD5-41E2-8366-6E77E2434DBA}"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16" r="2466"/>
          <a:stretch/>
        </p:blipFill>
        <p:spPr>
          <a:xfrm>
            <a:off x="990600" y="1600200"/>
            <a:ext cx="2377440" cy="3648053"/>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Add a new Notebook </a:t>
            </a:r>
          </a:p>
        </p:txBody>
      </p:sp>
      <p:sp>
        <p:nvSpPr>
          <p:cNvPr id="10" name="Oval 9">
            <a:extLst>
              <a:ext uri="{FF2B5EF4-FFF2-40B4-BE49-F238E27FC236}">
                <a16:creationId xmlns:a16="http://schemas.microsoft.com/office/drawing/2014/main" id="{7AC5C15C-128B-44BE-A417-EAA40CBE870C}"/>
              </a:ext>
            </a:extLst>
          </p:cNvPr>
          <p:cNvSpPr/>
          <p:nvPr/>
        </p:nvSpPr>
        <p:spPr>
          <a:xfrm>
            <a:off x="1524000" y="22098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A53CA9F-3962-443B-B130-4DF345601417}"/>
              </a:ext>
            </a:extLst>
          </p:cNvPr>
          <p:cNvSpPr txBox="1"/>
          <p:nvPr/>
        </p:nvSpPr>
        <p:spPr>
          <a:xfrm>
            <a:off x="762000" y="5410200"/>
            <a:ext cx="7772400" cy="646331"/>
          </a:xfrm>
          <a:prstGeom prst="rect">
            <a:avLst/>
          </a:prstGeom>
          <a:noFill/>
        </p:spPr>
        <p:txBody>
          <a:bodyPr wrap="square" rtlCol="0">
            <a:spAutoFit/>
          </a:bodyPr>
          <a:lstStyle/>
          <a:p>
            <a:r>
              <a:rPr lang="en-US" dirty="0"/>
              <a:t>Notebook is an online interpreter that allows scripting in different languages like R, Python etc.</a:t>
            </a:r>
          </a:p>
        </p:txBody>
      </p:sp>
      <p:sp>
        <p:nvSpPr>
          <p:cNvPr id="8" name="TextBox 7">
            <a:extLst>
              <a:ext uri="{FF2B5EF4-FFF2-40B4-BE49-F238E27FC236}">
                <a16:creationId xmlns:a16="http://schemas.microsoft.com/office/drawing/2014/main" id="{3052019E-122A-4169-BFC9-1B1F0277B163}"/>
              </a:ext>
            </a:extLst>
          </p:cNvPr>
          <p:cNvSpPr txBox="1"/>
          <p:nvPr/>
        </p:nvSpPr>
        <p:spPr>
          <a:xfrm flipH="1">
            <a:off x="4073236" y="1812151"/>
            <a:ext cx="4080164" cy="1754326"/>
          </a:xfrm>
          <a:prstGeom prst="rect">
            <a:avLst/>
          </a:prstGeom>
          <a:noFill/>
        </p:spPr>
        <p:txBody>
          <a:bodyPr wrap="square" rtlCol="0">
            <a:spAutoFit/>
          </a:bodyPr>
          <a:lstStyle/>
          <a:p>
            <a:r>
              <a:rPr lang="en-US" dirty="0"/>
              <a:t>Once you select “Notebook”, you will be asked to fill in details including the scripting language.</a:t>
            </a:r>
          </a:p>
          <a:p>
            <a:endParaRPr lang="en-US" dirty="0"/>
          </a:p>
          <a:p>
            <a:r>
              <a:rPr lang="en-US" dirty="0"/>
              <a:t>Select “R” as the language from the dropdown list.</a:t>
            </a:r>
          </a:p>
        </p:txBody>
      </p:sp>
    </p:spTree>
    <p:extLst>
      <p:ext uri="{BB962C8B-B14F-4D97-AF65-F5344CB8AC3E}">
        <p14:creationId xmlns:p14="http://schemas.microsoft.com/office/powerpoint/2010/main" val="4166590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10: Create a new R Notebook</a:t>
            </a:r>
          </a:p>
        </p:txBody>
      </p:sp>
      <p:sp>
        <p:nvSpPr>
          <p:cNvPr id="4" name="Date Placeholder 3"/>
          <p:cNvSpPr>
            <a:spLocks noGrp="1"/>
          </p:cNvSpPr>
          <p:nvPr>
            <p:ph type="dt" sz="half" idx="10"/>
          </p:nvPr>
        </p:nvSpPr>
        <p:spPr/>
        <p:txBody>
          <a:bodyPr/>
          <a:lstStyle/>
          <a:p>
            <a:fld id="{1F2AC98A-5DE5-4ACD-BFB6-D5E5D00B8764}"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1" y="1827071"/>
            <a:ext cx="7632778" cy="4345128"/>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Created R notebook should look like this</a:t>
            </a:r>
          </a:p>
        </p:txBody>
      </p:sp>
      <p:sp>
        <p:nvSpPr>
          <p:cNvPr id="9" name="TextBox 8">
            <a:extLst>
              <a:ext uri="{FF2B5EF4-FFF2-40B4-BE49-F238E27FC236}">
                <a16:creationId xmlns:a16="http://schemas.microsoft.com/office/drawing/2014/main" id="{84139E6E-938E-4EF6-9C2A-7A0FF6FD5BC7}"/>
              </a:ext>
            </a:extLst>
          </p:cNvPr>
          <p:cNvSpPr txBox="1"/>
          <p:nvPr/>
        </p:nvSpPr>
        <p:spPr>
          <a:xfrm>
            <a:off x="1295400" y="3999635"/>
            <a:ext cx="6705600" cy="369332"/>
          </a:xfrm>
          <a:prstGeom prst="rect">
            <a:avLst/>
          </a:prstGeom>
          <a:noFill/>
        </p:spPr>
        <p:txBody>
          <a:bodyPr wrap="square" rtlCol="0">
            <a:spAutoFit/>
          </a:bodyPr>
          <a:lstStyle/>
          <a:p>
            <a:r>
              <a:rPr lang="en-US" dirty="0"/>
              <a:t>R scripts could be written here and interpreted online in real time</a:t>
            </a:r>
          </a:p>
        </p:txBody>
      </p:sp>
    </p:spTree>
    <p:extLst>
      <p:ext uri="{BB962C8B-B14F-4D97-AF65-F5344CB8AC3E}">
        <p14:creationId xmlns:p14="http://schemas.microsoft.com/office/powerpoint/2010/main" val="3192907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11: Insert R data frame</a:t>
            </a:r>
          </a:p>
        </p:txBody>
      </p:sp>
      <p:sp>
        <p:nvSpPr>
          <p:cNvPr id="4" name="Date Placeholder 3"/>
          <p:cNvSpPr>
            <a:spLocks noGrp="1"/>
          </p:cNvSpPr>
          <p:nvPr>
            <p:ph type="dt" sz="half" idx="10"/>
          </p:nvPr>
        </p:nvSpPr>
        <p:spPr/>
        <p:txBody>
          <a:bodyPr/>
          <a:lstStyle/>
          <a:p>
            <a:fld id="{CC126613-03D0-4994-8FBA-27274EEB85AD}"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2" y="1827071"/>
            <a:ext cx="7632776" cy="4345128"/>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Insert a R data frame from the data connection.</a:t>
            </a:r>
          </a:p>
        </p:txBody>
      </p:sp>
      <p:sp>
        <p:nvSpPr>
          <p:cNvPr id="10" name="Oval 9">
            <a:extLst>
              <a:ext uri="{FF2B5EF4-FFF2-40B4-BE49-F238E27FC236}">
                <a16:creationId xmlns:a16="http://schemas.microsoft.com/office/drawing/2014/main" id="{5D2DA4B9-41ED-47DF-A2CF-65A7195A07E5}"/>
              </a:ext>
            </a:extLst>
          </p:cNvPr>
          <p:cNvSpPr/>
          <p:nvPr/>
        </p:nvSpPr>
        <p:spPr>
          <a:xfrm>
            <a:off x="7949882" y="2322753"/>
            <a:ext cx="381000" cy="251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75B260-A411-4914-8CC0-2AF34DF726DB}"/>
              </a:ext>
            </a:extLst>
          </p:cNvPr>
          <p:cNvSpPr/>
          <p:nvPr/>
        </p:nvSpPr>
        <p:spPr>
          <a:xfrm>
            <a:off x="7239000" y="3330391"/>
            <a:ext cx="1000478" cy="251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618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11: Insert R data frame</a:t>
            </a:r>
          </a:p>
        </p:txBody>
      </p:sp>
      <p:sp>
        <p:nvSpPr>
          <p:cNvPr id="4" name="Date Placeholder 3"/>
          <p:cNvSpPr>
            <a:spLocks noGrp="1"/>
          </p:cNvSpPr>
          <p:nvPr>
            <p:ph type="dt" sz="half" idx="10"/>
          </p:nvPr>
        </p:nvSpPr>
        <p:spPr/>
        <p:txBody>
          <a:bodyPr/>
          <a:lstStyle/>
          <a:p>
            <a:fld id="{8D6363C2-94E3-43AC-922F-F8B3577D971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2" y="1827071"/>
            <a:ext cx="7632776" cy="4345127"/>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Insert a R data frame from the data connection.</a:t>
            </a:r>
          </a:p>
        </p:txBody>
      </p:sp>
      <p:sp>
        <p:nvSpPr>
          <p:cNvPr id="11" name="Oval 10">
            <a:extLst>
              <a:ext uri="{FF2B5EF4-FFF2-40B4-BE49-F238E27FC236}">
                <a16:creationId xmlns:a16="http://schemas.microsoft.com/office/drawing/2014/main" id="{F475B260-A411-4914-8CC0-2AF34DF726DB}"/>
              </a:ext>
            </a:extLst>
          </p:cNvPr>
          <p:cNvSpPr/>
          <p:nvPr/>
        </p:nvSpPr>
        <p:spPr>
          <a:xfrm>
            <a:off x="7086600" y="3200400"/>
            <a:ext cx="1524000" cy="1851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61F7DC-71D7-474F-BCC7-0497BE6490E0}"/>
              </a:ext>
            </a:extLst>
          </p:cNvPr>
          <p:cNvSpPr txBox="1"/>
          <p:nvPr/>
        </p:nvSpPr>
        <p:spPr>
          <a:xfrm>
            <a:off x="1143000" y="3810000"/>
            <a:ext cx="5181600" cy="646331"/>
          </a:xfrm>
          <a:prstGeom prst="rect">
            <a:avLst/>
          </a:prstGeom>
          <a:noFill/>
        </p:spPr>
        <p:txBody>
          <a:bodyPr wrap="square" rtlCol="0">
            <a:spAutoFit/>
          </a:bodyPr>
          <a:lstStyle/>
          <a:p>
            <a:r>
              <a:rPr lang="en-US" dirty="0"/>
              <a:t>Select the data scheme name and table name (STATS) from the drop down lists and click “Insert Code”</a:t>
            </a:r>
          </a:p>
        </p:txBody>
      </p:sp>
    </p:spTree>
    <p:extLst>
      <p:ext uri="{BB962C8B-B14F-4D97-AF65-F5344CB8AC3E}">
        <p14:creationId xmlns:p14="http://schemas.microsoft.com/office/powerpoint/2010/main" val="3348534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11: Insert R data frame</a:t>
            </a:r>
          </a:p>
        </p:txBody>
      </p:sp>
      <p:sp>
        <p:nvSpPr>
          <p:cNvPr id="4" name="Date Placeholder 3"/>
          <p:cNvSpPr>
            <a:spLocks noGrp="1"/>
          </p:cNvSpPr>
          <p:nvPr>
            <p:ph type="dt" sz="half" idx="10"/>
          </p:nvPr>
        </p:nvSpPr>
        <p:spPr/>
        <p:txBody>
          <a:bodyPr/>
          <a:lstStyle/>
          <a:p>
            <a:fld id="{1C2C524F-5309-4342-AC9C-5460C961EFBC}"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2" y="1827071"/>
            <a:ext cx="7632775" cy="4345127"/>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Insert a R data frame from the data connection.</a:t>
            </a:r>
          </a:p>
        </p:txBody>
      </p:sp>
      <p:sp>
        <p:nvSpPr>
          <p:cNvPr id="12" name="TextBox 11">
            <a:extLst>
              <a:ext uri="{FF2B5EF4-FFF2-40B4-BE49-F238E27FC236}">
                <a16:creationId xmlns:a16="http://schemas.microsoft.com/office/drawing/2014/main" id="{AB61F7DC-71D7-474F-BCC7-0497BE6490E0}"/>
              </a:ext>
            </a:extLst>
          </p:cNvPr>
          <p:cNvSpPr txBox="1"/>
          <p:nvPr/>
        </p:nvSpPr>
        <p:spPr>
          <a:xfrm>
            <a:off x="1371600" y="4572000"/>
            <a:ext cx="5181600" cy="923330"/>
          </a:xfrm>
          <a:prstGeom prst="rect">
            <a:avLst/>
          </a:prstGeom>
          <a:noFill/>
        </p:spPr>
        <p:txBody>
          <a:bodyPr wrap="square" rtlCol="0">
            <a:spAutoFit/>
          </a:bodyPr>
          <a:lstStyle/>
          <a:p>
            <a:r>
              <a:rPr lang="en-US" dirty="0"/>
              <a:t>Inserted data frame looks like this. Data is a pointer to the database . We can use the data frame to process database contents as we like.</a:t>
            </a:r>
          </a:p>
        </p:txBody>
      </p:sp>
    </p:spTree>
    <p:extLst>
      <p:ext uri="{BB962C8B-B14F-4D97-AF65-F5344CB8AC3E}">
        <p14:creationId xmlns:p14="http://schemas.microsoft.com/office/powerpoint/2010/main" val="7756060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323"/>
            <a:ext cx="8229600" cy="1143000"/>
          </a:xfrm>
        </p:spPr>
        <p:txBody>
          <a:bodyPr/>
          <a:lstStyle/>
          <a:p>
            <a:r>
              <a:rPr lang="en-US" dirty="0"/>
              <a:t>Step 11: Insert R data frame</a:t>
            </a:r>
          </a:p>
        </p:txBody>
      </p:sp>
      <p:sp>
        <p:nvSpPr>
          <p:cNvPr id="4" name="Date Placeholder 3"/>
          <p:cNvSpPr>
            <a:spLocks noGrp="1"/>
          </p:cNvSpPr>
          <p:nvPr>
            <p:ph type="dt" sz="half" idx="10"/>
          </p:nvPr>
        </p:nvSpPr>
        <p:spPr/>
        <p:txBody>
          <a:bodyPr/>
          <a:lstStyle/>
          <a:p>
            <a:fld id="{C1477662-4959-4AEF-BD61-D158760080B9}"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pic>
        <p:nvPicPr>
          <p:cNvPr id="7" name="Picture 6">
            <a:extLst>
              <a:ext uri="{FF2B5EF4-FFF2-40B4-BE49-F238E27FC236}">
                <a16:creationId xmlns:a16="http://schemas.microsoft.com/office/drawing/2014/main" id="{A90D1613-379D-471B-9F12-98F859BD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22" y="1827071"/>
            <a:ext cx="7632775" cy="4345127"/>
          </a:xfrm>
          <a:prstGeom prst="rect">
            <a:avLst/>
          </a:prstGeom>
        </p:spPr>
      </p:pic>
      <p:sp>
        <p:nvSpPr>
          <p:cNvPr id="3" name="TextBox 2">
            <a:extLst>
              <a:ext uri="{FF2B5EF4-FFF2-40B4-BE49-F238E27FC236}">
                <a16:creationId xmlns:a16="http://schemas.microsoft.com/office/drawing/2014/main" id="{CC412EF8-5F96-49BD-9243-5CAEAF8C551E}"/>
              </a:ext>
            </a:extLst>
          </p:cNvPr>
          <p:cNvSpPr txBox="1"/>
          <p:nvPr/>
        </p:nvSpPr>
        <p:spPr>
          <a:xfrm>
            <a:off x="685800" y="1143000"/>
            <a:ext cx="7848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Insert a R data frame from the data connection.</a:t>
            </a:r>
          </a:p>
        </p:txBody>
      </p:sp>
      <p:sp>
        <p:nvSpPr>
          <p:cNvPr id="12" name="TextBox 11">
            <a:extLst>
              <a:ext uri="{FF2B5EF4-FFF2-40B4-BE49-F238E27FC236}">
                <a16:creationId xmlns:a16="http://schemas.microsoft.com/office/drawing/2014/main" id="{AB61F7DC-71D7-474F-BCC7-0497BE6490E0}"/>
              </a:ext>
            </a:extLst>
          </p:cNvPr>
          <p:cNvSpPr txBox="1"/>
          <p:nvPr/>
        </p:nvSpPr>
        <p:spPr>
          <a:xfrm>
            <a:off x="1371600" y="5226150"/>
            <a:ext cx="5181600" cy="923330"/>
          </a:xfrm>
          <a:prstGeom prst="rect">
            <a:avLst/>
          </a:prstGeom>
          <a:noFill/>
        </p:spPr>
        <p:txBody>
          <a:bodyPr wrap="square" rtlCol="0">
            <a:spAutoFit/>
          </a:bodyPr>
          <a:lstStyle/>
          <a:p>
            <a:r>
              <a:rPr lang="en-US" dirty="0"/>
              <a:t>Inserted data frame looks like this. Data is a pointer to the database . We can use the data frame to process database contents as we like.</a:t>
            </a:r>
          </a:p>
        </p:txBody>
      </p:sp>
      <p:sp>
        <p:nvSpPr>
          <p:cNvPr id="8" name="TextBox 7">
            <a:extLst>
              <a:ext uri="{FF2B5EF4-FFF2-40B4-BE49-F238E27FC236}">
                <a16:creationId xmlns:a16="http://schemas.microsoft.com/office/drawing/2014/main" id="{5E419526-7303-46D1-AC27-368412E24B41}"/>
              </a:ext>
            </a:extLst>
          </p:cNvPr>
          <p:cNvSpPr txBox="1"/>
          <p:nvPr/>
        </p:nvSpPr>
        <p:spPr>
          <a:xfrm>
            <a:off x="1981200" y="4469902"/>
            <a:ext cx="4114800" cy="381000"/>
          </a:xfrm>
          <a:prstGeom prst="rect">
            <a:avLst/>
          </a:prstGeom>
          <a:noFill/>
        </p:spPr>
        <p:txBody>
          <a:bodyPr wrap="square" rtlCol="0">
            <a:spAutoFit/>
          </a:bodyPr>
          <a:lstStyle/>
          <a:p>
            <a:r>
              <a:rPr lang="en-US" dirty="0"/>
              <a:t>Click “Run” to execute the script</a:t>
            </a:r>
          </a:p>
        </p:txBody>
      </p:sp>
      <p:sp>
        <p:nvSpPr>
          <p:cNvPr id="10" name="Oval 9">
            <a:extLst>
              <a:ext uri="{FF2B5EF4-FFF2-40B4-BE49-F238E27FC236}">
                <a16:creationId xmlns:a16="http://schemas.microsoft.com/office/drawing/2014/main" id="{0E4D5061-9111-403C-9180-61B703EAB413}"/>
              </a:ext>
            </a:extLst>
          </p:cNvPr>
          <p:cNvSpPr/>
          <p:nvPr/>
        </p:nvSpPr>
        <p:spPr>
          <a:xfrm>
            <a:off x="1939080" y="2709431"/>
            <a:ext cx="381000" cy="251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53AB6A0-28E6-4B46-9205-5CB7B21F5815}"/>
              </a:ext>
            </a:extLst>
          </p:cNvPr>
          <p:cNvCxnSpPr/>
          <p:nvPr/>
        </p:nvCxnSpPr>
        <p:spPr>
          <a:xfrm flipH="1" flipV="1">
            <a:off x="2133600" y="2971800"/>
            <a:ext cx="457200" cy="1498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2345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Step 12: Write R script to Plot Data</a:t>
            </a:r>
          </a:p>
        </p:txBody>
      </p:sp>
      <p:sp>
        <p:nvSpPr>
          <p:cNvPr id="3" name="Content Placeholder 2"/>
          <p:cNvSpPr>
            <a:spLocks noGrp="1"/>
          </p:cNvSpPr>
          <p:nvPr>
            <p:ph idx="1"/>
          </p:nvPr>
        </p:nvSpPr>
        <p:spPr>
          <a:xfrm>
            <a:off x="457200" y="1066800"/>
            <a:ext cx="8229600" cy="5486399"/>
          </a:xfrm>
        </p:spPr>
        <p:txBody>
          <a:bodyPr>
            <a:normAutofit lnSpcReduction="10000"/>
          </a:bodyPr>
          <a:lstStyle/>
          <a:p>
            <a:r>
              <a:rPr lang="en-US" dirty="0"/>
              <a:t># Load the plotting package</a:t>
            </a:r>
          </a:p>
          <a:p>
            <a:pPr lvl="1"/>
            <a:r>
              <a:rPr lang="en-US" dirty="0">
                <a:solidFill>
                  <a:srgbClr val="0070C0"/>
                </a:solidFill>
              </a:rPr>
              <a:t>library(ggplot2)</a:t>
            </a:r>
          </a:p>
          <a:p>
            <a:pPr marL="457200" lvl="1" indent="0">
              <a:buNone/>
            </a:pPr>
            <a:endParaRPr lang="en-US" dirty="0"/>
          </a:p>
          <a:p>
            <a:r>
              <a:rPr lang="en-US" dirty="0"/>
              <a:t># Plot the count of countries across different income groups</a:t>
            </a:r>
          </a:p>
          <a:p>
            <a:pPr lvl="1"/>
            <a:r>
              <a:rPr lang="en-US" dirty="0"/>
              <a:t>#Classify the levels and label them: Create a factor</a:t>
            </a:r>
          </a:p>
          <a:p>
            <a:pPr marL="857250" lvl="2" indent="0">
              <a:buNone/>
            </a:pPr>
            <a:r>
              <a:rPr lang="en-US" dirty="0">
                <a:solidFill>
                  <a:srgbClr val="0070C0"/>
                </a:solidFill>
              </a:rPr>
              <a:t>data_frame1&lt;- </a:t>
            </a:r>
            <a:r>
              <a:rPr lang="en-US" dirty="0" err="1">
                <a:solidFill>
                  <a:srgbClr val="0070C0"/>
                </a:solidFill>
              </a:rPr>
              <a:t>as.data.frame</a:t>
            </a:r>
            <a:r>
              <a:rPr lang="en-US" dirty="0">
                <a:solidFill>
                  <a:srgbClr val="0070C0"/>
                </a:solidFill>
              </a:rPr>
              <a:t>(</a:t>
            </a:r>
            <a:r>
              <a:rPr lang="en-US" dirty="0" err="1">
                <a:solidFill>
                  <a:srgbClr val="0070C0"/>
                </a:solidFill>
              </a:rPr>
              <a:t>ida.data.frame</a:t>
            </a:r>
            <a:r>
              <a:rPr lang="en-US" dirty="0">
                <a:solidFill>
                  <a:srgbClr val="0070C0"/>
                </a:solidFill>
              </a:rPr>
              <a:t>('DASH6649.EDSTATS'))[ ,c('Currency Unit', 'Income Group', 'Region', 'Short Name')]</a:t>
            </a:r>
          </a:p>
          <a:p>
            <a:pPr lvl="1"/>
            <a:endParaRPr lang="en-US" dirty="0">
              <a:solidFill>
                <a:srgbClr val="0070C0"/>
              </a:solidFill>
            </a:endParaRPr>
          </a:p>
          <a:p>
            <a:pPr marL="857250" lvl="2" indent="0">
              <a:buNone/>
            </a:pPr>
            <a:r>
              <a:rPr lang="en-US" dirty="0">
                <a:solidFill>
                  <a:srgbClr val="0070C0"/>
                </a:solidFill>
              </a:rPr>
              <a:t>data_frame1$"Income Group" &lt;- factor(data_frame1$"Income </a:t>
            </a:r>
            <a:r>
              <a:rPr lang="en-US" dirty="0" err="1">
                <a:solidFill>
                  <a:srgbClr val="0070C0"/>
                </a:solidFill>
              </a:rPr>
              <a:t>Group",levels</a:t>
            </a:r>
            <a:r>
              <a:rPr lang="en-US" dirty="0">
                <a:solidFill>
                  <a:srgbClr val="0070C0"/>
                </a:solidFill>
              </a:rPr>
              <a:t>=c("Low </a:t>
            </a:r>
            <a:r>
              <a:rPr lang="en-US" dirty="0" err="1">
                <a:solidFill>
                  <a:srgbClr val="0070C0"/>
                </a:solidFill>
              </a:rPr>
              <a:t>income","Lower</a:t>
            </a:r>
            <a:r>
              <a:rPr lang="en-US" dirty="0">
                <a:solidFill>
                  <a:srgbClr val="0070C0"/>
                </a:solidFill>
              </a:rPr>
              <a:t> middle </a:t>
            </a:r>
            <a:r>
              <a:rPr lang="en-US" dirty="0" err="1">
                <a:solidFill>
                  <a:srgbClr val="0070C0"/>
                </a:solidFill>
              </a:rPr>
              <a:t>income","Upper</a:t>
            </a:r>
            <a:r>
              <a:rPr lang="en-US" dirty="0">
                <a:solidFill>
                  <a:srgbClr val="0070C0"/>
                </a:solidFill>
              </a:rPr>
              <a:t> middle </a:t>
            </a:r>
            <a:r>
              <a:rPr lang="en-US" dirty="0" err="1">
                <a:solidFill>
                  <a:srgbClr val="0070C0"/>
                </a:solidFill>
              </a:rPr>
              <a:t>income","High</a:t>
            </a:r>
            <a:r>
              <a:rPr lang="en-US" dirty="0">
                <a:solidFill>
                  <a:srgbClr val="0070C0"/>
                </a:solidFill>
              </a:rPr>
              <a:t> income: </a:t>
            </a:r>
            <a:r>
              <a:rPr lang="en-US" dirty="0" err="1">
                <a:solidFill>
                  <a:srgbClr val="0070C0"/>
                </a:solidFill>
              </a:rPr>
              <a:t>nonOECD</a:t>
            </a:r>
            <a:r>
              <a:rPr lang="en-US" dirty="0">
                <a:solidFill>
                  <a:srgbClr val="0070C0"/>
                </a:solidFill>
              </a:rPr>
              <a:t>","High income: OECD"), labels=c("LI","LMI","UMI","HIN","HIO"))</a:t>
            </a:r>
          </a:p>
          <a:p>
            <a:pPr lvl="1"/>
            <a:r>
              <a:rPr lang="en-US" dirty="0"/>
              <a:t>#Count the income groups</a:t>
            </a:r>
          </a:p>
          <a:p>
            <a:pPr marL="457200" lvl="1" indent="0">
              <a:buNone/>
            </a:pPr>
            <a:r>
              <a:rPr lang="en-US" dirty="0">
                <a:solidFill>
                  <a:srgbClr val="0070C0"/>
                </a:solidFill>
              </a:rPr>
              <a:t>	</a:t>
            </a:r>
            <a:r>
              <a:rPr lang="en-US" sz="1900" dirty="0">
                <a:solidFill>
                  <a:srgbClr val="0070C0"/>
                </a:solidFill>
              </a:rPr>
              <a:t>counts &lt;- table(data_frame1$"Income Group")</a:t>
            </a:r>
          </a:p>
          <a:p>
            <a:pPr lvl="1"/>
            <a:r>
              <a:rPr lang="en-US" dirty="0"/>
              <a:t>#Plot counts versus the labelled income groups</a:t>
            </a:r>
          </a:p>
          <a:p>
            <a:pPr marL="914400" lvl="2" indent="0">
              <a:buNone/>
            </a:pPr>
            <a:r>
              <a:rPr lang="en-US" dirty="0" err="1">
                <a:solidFill>
                  <a:srgbClr val="0070C0"/>
                </a:solidFill>
              </a:rPr>
              <a:t>barplot</a:t>
            </a:r>
            <a:r>
              <a:rPr lang="en-US" dirty="0">
                <a:solidFill>
                  <a:srgbClr val="0070C0"/>
                </a:solidFill>
              </a:rPr>
              <a:t>(counts, main="Income Distribution",</a:t>
            </a:r>
            <a:r>
              <a:rPr lang="en-US" dirty="0" err="1">
                <a:solidFill>
                  <a:srgbClr val="0070C0"/>
                </a:solidFill>
              </a:rPr>
              <a:t>xlab</a:t>
            </a:r>
            <a:r>
              <a:rPr lang="en-US" dirty="0">
                <a:solidFill>
                  <a:srgbClr val="0070C0"/>
                </a:solidFill>
              </a:rPr>
              <a:t>="Income Group")</a:t>
            </a:r>
            <a:endParaRPr lang="en-US" dirty="0"/>
          </a:p>
          <a:p>
            <a:pPr lvl="1"/>
            <a:endParaRPr lang="en-US" dirty="0"/>
          </a:p>
          <a:p>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fld id="{4EDB19AC-3E5A-4246-91B5-1E4F5AE572AF}"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4139522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12: Write R script to Plot Data</a:t>
            </a:r>
          </a:p>
        </p:txBody>
      </p:sp>
      <p:sp>
        <p:nvSpPr>
          <p:cNvPr id="3" name="Content Placeholder 2"/>
          <p:cNvSpPr>
            <a:spLocks noGrp="1"/>
          </p:cNvSpPr>
          <p:nvPr>
            <p:ph idx="1"/>
          </p:nvPr>
        </p:nvSpPr>
        <p:spPr>
          <a:ln>
            <a:solidFill>
              <a:schemeClr val="tx1"/>
            </a:solidFill>
          </a:ln>
        </p:spPr>
        <p:txBody>
          <a:bodyPr>
            <a:normAutofit lnSpcReduction="10000"/>
          </a:bodyPr>
          <a:lstStyle/>
          <a:p>
            <a:pPr marL="0" indent="0">
              <a:buNone/>
            </a:pPr>
            <a:r>
              <a:rPr lang="en-US" dirty="0">
                <a:solidFill>
                  <a:srgbClr val="0070C0"/>
                </a:solidFill>
              </a:rPr>
              <a:t>library(ggplot2)</a:t>
            </a:r>
          </a:p>
          <a:p>
            <a:pPr marL="0" indent="0">
              <a:buNone/>
            </a:pPr>
            <a:endParaRPr lang="en-US" dirty="0">
              <a:solidFill>
                <a:srgbClr val="0070C0"/>
              </a:solidFill>
            </a:endParaRPr>
          </a:p>
          <a:p>
            <a:pPr marL="0" indent="0">
              <a:buNone/>
            </a:pPr>
            <a:r>
              <a:rPr lang="en-US" dirty="0">
                <a:solidFill>
                  <a:srgbClr val="0070C0"/>
                </a:solidFill>
              </a:rPr>
              <a:t>data_frame1&lt;- </a:t>
            </a:r>
            <a:r>
              <a:rPr lang="en-US" dirty="0" err="1">
                <a:solidFill>
                  <a:srgbClr val="0070C0"/>
                </a:solidFill>
              </a:rPr>
              <a:t>as.data.frame</a:t>
            </a:r>
            <a:r>
              <a:rPr lang="en-US" dirty="0">
                <a:solidFill>
                  <a:srgbClr val="0070C0"/>
                </a:solidFill>
              </a:rPr>
              <a:t>(</a:t>
            </a:r>
            <a:r>
              <a:rPr lang="en-US" dirty="0" err="1">
                <a:solidFill>
                  <a:srgbClr val="0070C0"/>
                </a:solidFill>
              </a:rPr>
              <a:t>ida.data.frame</a:t>
            </a:r>
            <a:r>
              <a:rPr lang="en-US" dirty="0">
                <a:solidFill>
                  <a:srgbClr val="0070C0"/>
                </a:solidFill>
              </a:rPr>
              <a:t>('DASH6649.EDSTATS'))[ ,c('Currency Unit', 'Income Group', 'Region', 'Short Name')]</a:t>
            </a:r>
          </a:p>
          <a:p>
            <a:pPr marL="0" indent="0">
              <a:buNone/>
            </a:pPr>
            <a:endParaRPr lang="en-US" dirty="0">
              <a:solidFill>
                <a:srgbClr val="0070C0"/>
              </a:solidFill>
            </a:endParaRPr>
          </a:p>
          <a:p>
            <a:pPr marL="0" indent="0">
              <a:buNone/>
            </a:pPr>
            <a:r>
              <a:rPr lang="en-US" dirty="0">
                <a:solidFill>
                  <a:srgbClr val="0070C0"/>
                </a:solidFill>
              </a:rPr>
              <a:t>data_frame1$"Income Group" &lt;- factor(data_frame1$"Income </a:t>
            </a:r>
            <a:r>
              <a:rPr lang="en-US" dirty="0" err="1">
                <a:solidFill>
                  <a:srgbClr val="0070C0"/>
                </a:solidFill>
              </a:rPr>
              <a:t>Group",levels</a:t>
            </a:r>
            <a:r>
              <a:rPr lang="en-US" dirty="0">
                <a:solidFill>
                  <a:srgbClr val="0070C0"/>
                </a:solidFill>
              </a:rPr>
              <a:t>=c("Low </a:t>
            </a:r>
            <a:r>
              <a:rPr lang="en-US" dirty="0" err="1">
                <a:solidFill>
                  <a:srgbClr val="0070C0"/>
                </a:solidFill>
              </a:rPr>
              <a:t>income","Lower</a:t>
            </a:r>
            <a:r>
              <a:rPr lang="en-US" dirty="0">
                <a:solidFill>
                  <a:srgbClr val="0070C0"/>
                </a:solidFill>
              </a:rPr>
              <a:t> middle </a:t>
            </a:r>
            <a:r>
              <a:rPr lang="en-US" dirty="0" err="1">
                <a:solidFill>
                  <a:srgbClr val="0070C0"/>
                </a:solidFill>
              </a:rPr>
              <a:t>income","Upper</a:t>
            </a:r>
            <a:r>
              <a:rPr lang="en-US" dirty="0">
                <a:solidFill>
                  <a:srgbClr val="0070C0"/>
                </a:solidFill>
              </a:rPr>
              <a:t> middle </a:t>
            </a:r>
            <a:r>
              <a:rPr lang="en-US" dirty="0" err="1">
                <a:solidFill>
                  <a:srgbClr val="0070C0"/>
                </a:solidFill>
              </a:rPr>
              <a:t>income","High</a:t>
            </a:r>
            <a:r>
              <a:rPr lang="en-US" dirty="0">
                <a:solidFill>
                  <a:srgbClr val="0070C0"/>
                </a:solidFill>
              </a:rPr>
              <a:t> income: </a:t>
            </a:r>
            <a:r>
              <a:rPr lang="en-US" dirty="0" err="1">
                <a:solidFill>
                  <a:srgbClr val="0070C0"/>
                </a:solidFill>
              </a:rPr>
              <a:t>nonOECD</a:t>
            </a:r>
            <a:r>
              <a:rPr lang="en-US" dirty="0">
                <a:solidFill>
                  <a:srgbClr val="0070C0"/>
                </a:solidFill>
              </a:rPr>
              <a:t>","High income: OECD"), labels=c("LI","LMI","UMI","HIN","HIO"))</a:t>
            </a:r>
          </a:p>
          <a:p>
            <a:pPr marL="0" indent="0">
              <a:buNone/>
            </a:pPr>
            <a:endParaRPr lang="en-US" dirty="0">
              <a:solidFill>
                <a:srgbClr val="0070C0"/>
              </a:solidFill>
            </a:endParaRPr>
          </a:p>
          <a:p>
            <a:pPr marL="0" indent="0">
              <a:buNone/>
            </a:pPr>
            <a:r>
              <a:rPr lang="en-US" dirty="0">
                <a:solidFill>
                  <a:srgbClr val="0070C0"/>
                </a:solidFill>
              </a:rPr>
              <a:t>counts &lt;- table(data_frame1$"Income Group")</a:t>
            </a:r>
          </a:p>
          <a:p>
            <a:pPr marL="0" indent="0">
              <a:buNone/>
            </a:pPr>
            <a:r>
              <a:rPr lang="en-US" dirty="0" err="1">
                <a:solidFill>
                  <a:srgbClr val="0070C0"/>
                </a:solidFill>
              </a:rPr>
              <a:t>barplot</a:t>
            </a:r>
            <a:r>
              <a:rPr lang="en-US" dirty="0">
                <a:solidFill>
                  <a:srgbClr val="0070C0"/>
                </a:solidFill>
              </a:rPr>
              <a:t>(counts, main="Income Distribution",</a:t>
            </a:r>
            <a:r>
              <a:rPr lang="en-US" dirty="0" err="1">
                <a:solidFill>
                  <a:srgbClr val="0070C0"/>
                </a:solidFill>
              </a:rPr>
              <a:t>xlab</a:t>
            </a:r>
            <a:r>
              <a:rPr lang="en-US" dirty="0">
                <a:solidFill>
                  <a:srgbClr val="0070C0"/>
                </a:solidFill>
              </a:rPr>
              <a:t>="Income Group") </a:t>
            </a:r>
          </a:p>
        </p:txBody>
      </p:sp>
      <p:sp>
        <p:nvSpPr>
          <p:cNvPr id="4" name="Date Placeholder 3"/>
          <p:cNvSpPr>
            <a:spLocks noGrp="1"/>
          </p:cNvSpPr>
          <p:nvPr>
            <p:ph type="dt" sz="half" idx="10"/>
          </p:nvPr>
        </p:nvSpPr>
        <p:spPr/>
        <p:txBody>
          <a:bodyPr/>
          <a:lstStyle/>
          <a:p>
            <a:fld id="{B70A6FE4-4B3E-4580-B13B-F139E65BDEB6}"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538350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13: Output the Plot</a:t>
            </a:r>
          </a:p>
        </p:txBody>
      </p:sp>
      <p:sp>
        <p:nvSpPr>
          <p:cNvPr id="4" name="Date Placeholder 3"/>
          <p:cNvSpPr>
            <a:spLocks noGrp="1"/>
          </p:cNvSpPr>
          <p:nvPr>
            <p:ph type="dt" sz="half" idx="10"/>
          </p:nvPr>
        </p:nvSpPr>
        <p:spPr/>
        <p:txBody>
          <a:bodyPr/>
          <a:lstStyle/>
          <a:p>
            <a:fld id="{62CBAE70-0C71-404F-80BD-416FF38C11E3}" type="datetime3">
              <a:rPr lang="en-US" smtClean="0"/>
              <a:t>23 July 2018</a:t>
            </a:fld>
            <a:endParaRPr lang="en-US"/>
          </a:p>
        </p:txBody>
      </p:sp>
      <p:sp>
        <p:nvSpPr>
          <p:cNvPr id="5" name="Footer Placeholder 4"/>
          <p:cNvSpPr>
            <a:spLocks noGrp="1"/>
          </p:cNvSpPr>
          <p:nvPr>
            <p:ph type="ftr" sz="quarter" idx="11"/>
          </p:nvPr>
        </p:nvSpPr>
        <p:spPr/>
        <p:txBody>
          <a:bodyPr/>
          <a:lstStyle/>
          <a:p>
            <a:r>
              <a:rPr lang="fr-FR"/>
              <a:t>P02: IBM Cloud Services (PaaS, SaaS) - Lab</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221935" y="1507688"/>
            <a:ext cx="6855265" cy="3902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459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L08: Summary &amp;amp; Open Issues&amp;quot;&quot;/&gt;&lt;property id=&quot;20307&quot; value=&quot;256&quot;/&gt;&lt;/object&gt;&lt;object type=&quot;3&quot; unique_id=&quot;10005&quot;&gt;&lt;property id=&quot;20148&quot; value=&quot;5&quot;/&gt;&lt;property id=&quot;20300&quot; value=&quot;Slide 2 - &amp;quot;Outline&amp;quot;&quot;/&gt;&lt;property id=&quot;20307&quot; value=&quot;257&quot;/&gt;&lt;/object&gt;&lt;object type=&quot;3&quot; unique_id=&quot;10006&quot;&gt;&lt;property id=&quot;20148&quot; value=&quot;5&quot;/&gt;&lt;property id=&quot;20300&quot; value=&quot;Slide 3 - &amp;quot;Revisit of Learning Objective&amp;quot;&quot;/&gt;&lt;property id=&quot;20307&quot; value=&quot;260&quot;/&gt;&lt;/object&gt;&lt;object type=&quot;3&quot; unique_id=&quot;10007&quot;&gt;&lt;property id=&quot;20148&quot; value=&quot;5&quot;/&gt;&lt;property id=&quot;20300&quot; value=&quot;Slide 4 - &amp;quot;Topics Covered&amp;quot;&quot;/&gt;&lt;property id=&quot;20307&quot; value=&quot;264&quot;/&gt;&lt;/object&gt;&lt;object type=&quot;3&quot; unique_id=&quot;10008&quot;&gt;&lt;property id=&quot;20148&quot; value=&quot;5&quot;/&gt;&lt;property id=&quot;20300&quot; value=&quot;Slide 5 - &amp;quot;L01: Introduction&amp;quot;&quot;/&gt;&lt;property id=&quot;20307&quot; value=&quot;273&quot;/&gt;&lt;/object&gt;&lt;object type=&quot;3&quot; unique_id=&quot;10009&quot;&gt;&lt;property id=&quot;20148&quot; value=&quot;5&quot;/&gt;&lt;property id=&quot;20300&quot; value=&quot;Slide 6 - &amp;quot;L02: Fundamental Concepts &amp;amp; Models&amp;quot;&quot;/&gt;&lt;property id=&quot;20307&quot; value=&quot;274&quot;/&gt;&lt;/object&gt;&lt;object type=&quot;3&quot; unique_id=&quot;10010&quot;&gt;&lt;property id=&quot;20148&quot; value=&quot;5&quot;/&gt;&lt;property id=&quot;20300&quot; value=&quot;Slide 7 - &amp;quot;L03: Technologies behind Cloud Computing&amp;quot;&quot;/&gt;&lt;property id=&quot;20307&quot; value=&quot;275&quot;/&gt;&lt;/object&gt;&lt;object type=&quot;3&quot; unique_id=&quot;10011&quot;&gt;&lt;property id=&quot;20148&quot; value=&quot;5&quot;/&gt;&lt;property id=&quot;20300&quot; value=&quot;Slide 8 - &amp;quot;L04: Cloud Architectures&amp;quot;&quot;/&gt;&lt;property id=&quot;20307&quot; value=&quot;276&quot;/&gt;&lt;/object&gt;&lt;object type=&quot;3&quot; unique_id=&quot;10012&quot;&gt;&lt;property id=&quot;20148&quot; value=&quot;5&quot;/&gt;&lt;property id=&quot;20300&quot; value=&quot;Slide 9 - &amp;quot;L05: Cloud Infrastructures&amp;quot;&quot;/&gt;&lt;property id=&quot;20307&quot; value=&quot;277&quot;/&gt;&lt;/object&gt;&lt;object type=&quot;3&quot; unique_id=&quot;10013&quot;&gt;&lt;property id=&quot;20148&quot; value=&quot;5&quot;/&gt;&lt;property id=&quot;20300&quot; value=&quot;Slide 10 - &amp;quot;L06: Applications &amp;amp; Paradigms&amp;quot;&quot;/&gt;&lt;property id=&quot;20307&quot; value=&quot;278&quot;/&gt;&lt;/object&gt;&lt;object type=&quot;3&quot; unique_id=&quot;10014&quot;&gt;&lt;property id=&quot;20148&quot; value=&quot;5&quot;/&gt;&lt;property id=&quot;20300&quot; value=&quot;Slide 11 - &amp;quot;L06: Amazon Web Services &amp;#x0D;&amp;#x0A;– Getting Started with EC2&amp;quot;&quot;/&gt;&lt;property id=&quot;20307&quot; value=&quot;279&quot;/&gt;&lt;/object&gt;&lt;object type=&quot;3&quot; unique_id=&quot;10015&quot;&gt;&lt;property id=&quot;20148&quot; value=&quot;5&quot;/&gt;&lt;property id=&quot;20300&quot; value=&quot;Slide 12 - &amp;quot;L07: Cost Metrics, Pricing Models, &amp;#x0D;&amp;#x0A;Service Quality and SLAs&amp;quot;&quot;/&gt;&lt;property id=&quot;20307&quot; value=&quot;280&quot;/&gt;&lt;/object&gt;&lt;object type=&quot;3&quot; unique_id=&quot;10016&quot;&gt;&lt;property id=&quot;20148&quot; value=&quot;5&quot;/&gt;&lt;property id=&quot;20300&quot; value=&quot;Slide 13 - &amp;quot;L08: Summary &amp;amp; Open Issues&amp;quot;&quot;/&gt;&lt;property id=&quot;20307&quot; value=&quot;281&quot;/&gt;&lt;/object&gt;&lt;object type=&quot;3&quot; unique_id=&quot;10017&quot;&gt;&lt;property id=&quot;20148&quot; value=&quot;5&quot;/&gt;&lt;property id=&quot;20300&quot; value=&quot;Slide 14 - &amp;quot;OPEN ISSUES&amp;quot;&quot;/&gt;&lt;property id=&quot;20307&quot; value=&quot;258&quot;/&gt;&lt;/object&gt;&lt;object type=&quot;3&quot; unique_id=&quot;10018&quot;&gt;&lt;property id=&quot;20148&quot; value=&quot;5&quot;/&gt;&lt;property id=&quot;20300&quot; value=&quot;Slide 15 - &amp;quot;10 Obstacles and Opportunities*&amp;quot;&quot;/&gt;&lt;property id=&quot;20307&quot; value=&quot;259&quot;/&gt;&lt;/object&gt;&lt;object type=&quot;3&quot; unique_id=&quot;10019&quot;&gt;&lt;property id=&quot;20148&quot; value=&quot;5&quot;/&gt;&lt;property id=&quot;20300&quot; value=&quot;Slide 16 - &amp;quot;Open Issues: 5 Areas*&amp;quot;&quot;/&gt;&lt;property id=&quot;20307&quot; value=&quot;261&quot;/&gt;&lt;/object&gt;&lt;object type=&quot;3&quot; unique_id=&quot;10020&quot;&gt;&lt;property id=&quot;20148&quot; value=&quot;5&quot;/&gt;&lt;property id=&quot;20300&quot; value=&quot;Slide 17 - &amp;quot;Open Issues: 5 Areas*&amp;quot;&quot;/&gt;&lt;property id=&quot;20307&quot; value=&quot;262&quot;/&gt;&lt;/object&gt;&lt;object type=&quot;3&quot; unique_id=&quot;10021&quot;&gt;&lt;property id=&quot;20148&quot; value=&quot;5&quot;/&gt;&lt;property id=&quot;20300&quot; value=&quot;Slide 18 - &amp;quot;Open Issues: 5 Areas*&amp;quot;&quot;/&gt;&lt;property id=&quot;20307&quot; value=&quot;263&quot;/&gt;&lt;/object&gt;&lt;object type=&quot;3&quot; unique_id=&quot;10022&quot;&gt;&lt;property id=&quot;20148&quot; value=&quot;5&quot;/&gt;&lt;property id=&quot;20300&quot; value=&quot;Slide 19 - &amp;quot;OUR RESEARCH&amp;quot;&quot;/&gt;&lt;property id=&quot;20307&quot; value=&quot;265&quot;/&gt;&lt;/object&gt;&lt;object type=&quot;3&quot; unique_id=&quot;10023&quot;&gt;&lt;property id=&quot;20148&quot; value=&quot;5&quot;/&gt;&lt;property id=&quot;20300&quot; value=&quot;Slide 20 - &amp;quot;SkyBoxz: Elastic Computing&amp;#x0D;&amp;#x0A; on Multiple Clouds&amp;quot;&quot;/&gt;&lt;property id=&quot;20307&quot; value=&quot;268&quot;/&gt;&lt;/object&gt;&lt;object type=&quot;3&quot; unique_id=&quot;10024&quot;&gt;&lt;property id=&quot;20148&quot; value=&quot;5&quot;/&gt;&lt;property id=&quot;20300&quot; value=&quot;Slide 21 - &amp;quot;Dynamic Resource Pricing &amp;#x0D;&amp;#x0A;on Multiple Clouds&amp;quot;&quot;/&gt;&lt;property id=&quot;20307&quot; value=&quot;269&quot;/&gt;&lt;/object&gt;&lt;object type=&quot;3&quot; unique_id=&quot;10025&quot;&gt;&lt;property id=&quot;20148&quot; value=&quot;5&quot;/&gt;&lt;property id=&quot;20300&quot; value=&quot;Slide 22 - &amp;quot;Dynamic Resource Pricing &amp;#x0D;&amp;#x0A;on Multiple Clouds&amp;quot;&quot;/&gt;&lt;property id=&quot;20307&quot; value=&quot;270&quot;/&gt;&lt;/object&gt;&lt;object type=&quot;3&quot; unique_id=&quot;10026&quot;&gt;&lt;property id=&quot;20148&quot; value=&quot;5&quot;/&gt;&lt;property id=&quot;20300&quot; value=&quot;Slide 23 - &amp;quot;Cloud Computing Prototypes&amp;quot;&quot;/&gt;&lt;property id=&quot;20307&quot; value=&quot;271&quot;/&gt;&lt;/object&gt;&lt;object type=&quot;3&quot; unique_id=&quot;10027&quot;&gt;&lt;property id=&quot;20148&quot; value=&quot;5&quot;/&gt;&lt;property id=&quot;20300&quot; value=&quot;Slide 24 - &amp;quot;Papers&amp;quot;&quot;/&gt;&lt;property id=&quot;20307&quot; value=&quot;272&quot;/&gt;&lt;/object&gt;&lt;object type=&quot;3&quot; unique_id=&quot;10028&quot;&gt;&lt;property id=&quot;20148&quot; value=&quot;5&quot;/&gt;&lt;property id=&quot;20300&quot; value=&quot;Slide 25 - &amp;quot;How do we configure time and energy &amp;#x0D;&amp;#x0A;efficient (parallel or cloud) applications?&amp;quot;&quot;/&gt;&lt;property id=&quot;20307&quot; value=&quot;266&quot;/&gt;&lt;/object&gt;&lt;object type=&quot;3&quot; unique_id=&quot;10029&quot;&gt;&lt;property id=&quot;20148&quot; value=&quot;5&quot;/&gt;&lt;property id=&quot;20300&quot; value=&quot;Slide 26 - &amp;quot;Computer Systems Group&amp;quot;&quot;/&gt;&lt;property id=&quot;20307&quot; value=&quot;267&quot;/&gt;&lt;/object&gt;&lt;object type=&quot;3&quot; unique_id=&quot;10030&quot;&gt;&lt;property id=&quot;20148&quot; value=&quot;5&quot;/&gt;&lt;property id=&quot;20300&quot; value=&quot;Slide 27&quot;/&gt;&lt;property id=&quot;20307&quot; value=&quot;282&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8081</TotalTime>
  <Words>7910</Words>
  <Application>Microsoft Office PowerPoint</Application>
  <PresentationFormat>全屏显示(4:3)</PresentationFormat>
  <Paragraphs>1442</Paragraphs>
  <Slides>103</Slides>
  <Notes>37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103</vt:i4>
      </vt:variant>
    </vt:vector>
  </HeadingPairs>
  <TitlesOfParts>
    <vt:vector size="107" baseType="lpstr">
      <vt:lpstr>Arial</vt:lpstr>
      <vt:lpstr>Calibri</vt:lpstr>
      <vt:lpstr>Courier New</vt:lpstr>
      <vt:lpstr>Office Theme</vt:lpstr>
      <vt:lpstr>P02: IBM Cloud Services  (PaaS, SaaS) - Lab</vt:lpstr>
      <vt:lpstr>Outline</vt:lpstr>
      <vt:lpstr>Objective</vt:lpstr>
      <vt:lpstr>Milestones</vt:lpstr>
      <vt:lpstr>Bluemix High-level Architecture</vt:lpstr>
      <vt:lpstr>Bluemix Cloud Foundry</vt:lpstr>
      <vt:lpstr>Video</vt:lpstr>
      <vt:lpstr>Developing a Web Application</vt:lpstr>
      <vt:lpstr>Developing a Web Application</vt:lpstr>
      <vt:lpstr>Developing a Web Application</vt:lpstr>
      <vt:lpstr>Developing a Web Application (relevant files)</vt:lpstr>
      <vt:lpstr>What is PaaS?</vt:lpstr>
      <vt:lpstr>Web Application Architecture </vt:lpstr>
      <vt:lpstr>Main Steps: Web Application using Node.js</vt:lpstr>
      <vt:lpstr>Step 1:  Signing up</vt:lpstr>
      <vt:lpstr>Milestone 1: Successful Login</vt:lpstr>
      <vt:lpstr>IBM Cloud Platform – Bluemix</vt:lpstr>
      <vt:lpstr>How to instantiate Bluemix services?</vt:lpstr>
      <vt:lpstr>Step 2: Select Db2 from Catalog</vt:lpstr>
      <vt:lpstr>Step 2: Db2 Setup</vt:lpstr>
      <vt:lpstr>Step 2: Open Db2 Console</vt:lpstr>
      <vt:lpstr>Step 3: Upload data</vt:lpstr>
      <vt:lpstr>Step 4: Select Scheme,  Table Name and, Review Table</vt:lpstr>
      <vt:lpstr>Step 4: Select Scheme and Table Name</vt:lpstr>
      <vt:lpstr>Step 5:  Select Cloud Foundry Node.js </vt:lpstr>
      <vt:lpstr>Step 6:  Provide required app details </vt:lpstr>
      <vt:lpstr>Step 7 :  Install Bluemix CLI</vt:lpstr>
      <vt:lpstr>Step 7 :  Install Bluemix CLI</vt:lpstr>
      <vt:lpstr>Step 7 :  Install Bluemix CLI</vt:lpstr>
      <vt:lpstr>Milestone 2: Install CLI</vt:lpstr>
      <vt:lpstr>Step 8: Connect the web app to Db2 database</vt:lpstr>
      <vt:lpstr>Step 8: Note the environment variables</vt:lpstr>
      <vt:lpstr>Step 9:  Download Node.js content files</vt:lpstr>
      <vt:lpstr>List of data and code with location (Example 1)</vt:lpstr>
      <vt:lpstr>app.js </vt:lpstr>
      <vt:lpstr>package.json </vt:lpstr>
      <vt:lpstr>manifest.yml</vt:lpstr>
      <vt:lpstr>index.js </vt:lpstr>
      <vt:lpstr>layout.jade</vt:lpstr>
      <vt:lpstr>Step 10: Modify index.js </vt:lpstr>
      <vt:lpstr>Step 10: Modify manifest File</vt:lpstr>
      <vt:lpstr>Steps 11, 12: Cloud Foundry and Bluemix</vt:lpstr>
      <vt:lpstr>Step 13: View App</vt:lpstr>
      <vt:lpstr>Milestone 3: Load Web App</vt:lpstr>
      <vt:lpstr>Web Application using Watson Analytics</vt:lpstr>
      <vt:lpstr>Watson Analytics</vt:lpstr>
      <vt:lpstr>Developing a Web Application</vt:lpstr>
      <vt:lpstr>Developing a Web Application</vt:lpstr>
      <vt:lpstr>Watson Analytics: Main Steps in  Setting up Web Server Application</vt:lpstr>
      <vt:lpstr>Step 2:  Select Cloud Foundry Node.js </vt:lpstr>
      <vt:lpstr>Step 3:  Provide required app details </vt:lpstr>
      <vt:lpstr>Step 5:  Download Node.js content files</vt:lpstr>
      <vt:lpstr>List of data and code with location (Example 2)</vt:lpstr>
      <vt:lpstr>app.js</vt:lpstr>
      <vt:lpstr>package.json</vt:lpstr>
      <vt:lpstr>public/index.html</vt:lpstr>
      <vt:lpstr>Step 6: Modify manifest.yml</vt:lpstr>
      <vt:lpstr>Step 7-9: Bluemix CLI Steps</vt:lpstr>
      <vt:lpstr>Step 10: View Result</vt:lpstr>
      <vt:lpstr>Step 10: View Result</vt:lpstr>
      <vt:lpstr>Step 10: View Result</vt:lpstr>
      <vt:lpstr>Milestone 4: Load Watson Web App</vt:lpstr>
      <vt:lpstr>What is SaaS?</vt:lpstr>
      <vt:lpstr>Example 3 Querying with SQL Scripting</vt:lpstr>
      <vt:lpstr>Example 3-Part 1: Querying with SQL Scripting</vt:lpstr>
      <vt:lpstr>SaaS: Analytics using DB2 Service</vt:lpstr>
      <vt:lpstr>Main Steps: Analytics using DB2 Warehouse</vt:lpstr>
      <vt:lpstr>Step 1: Select Db2 Warehouse</vt:lpstr>
      <vt:lpstr>Step 2: Db2 Warehouse Setup</vt:lpstr>
      <vt:lpstr>Step 3: Open Db2 Warehouse Console</vt:lpstr>
      <vt:lpstr>Step 4: Upload data</vt:lpstr>
      <vt:lpstr>Step 5: Select Scheme,  Table Name and, Review Table</vt:lpstr>
      <vt:lpstr>Step 5: Select Scheme and Table Name</vt:lpstr>
      <vt:lpstr>Step 6: Run SQL Query</vt:lpstr>
      <vt:lpstr>Step 6: Run SQL Query</vt:lpstr>
      <vt:lpstr>Step 6: Run SQL Query</vt:lpstr>
      <vt:lpstr>Step 6: Run SQL Query</vt:lpstr>
      <vt:lpstr>Milestone 5: Run SQL Query</vt:lpstr>
      <vt:lpstr>Example 3-Part 2: Analytics with R scripting</vt:lpstr>
      <vt:lpstr>Step 7: Setup DSX</vt:lpstr>
      <vt:lpstr>Step 7.1: Setup DSX (or Watson Studio)</vt:lpstr>
      <vt:lpstr>Step 7.1: Setup DSX</vt:lpstr>
      <vt:lpstr>Step 7.2: Setup Watson Studio</vt:lpstr>
      <vt:lpstr>Step 8.1: Create new DSX project</vt:lpstr>
      <vt:lpstr>Step 8.1: Create new DSX project</vt:lpstr>
      <vt:lpstr>Step 8.2: Create new Watson Project</vt:lpstr>
      <vt:lpstr>Step 8.2: Create new Watson Project</vt:lpstr>
      <vt:lpstr>Step 9: Connect to Db2 database</vt:lpstr>
      <vt:lpstr>Step 9: Connect to Db2 database</vt:lpstr>
      <vt:lpstr>Step 9: Connect to Db2 database (Get Credentials)</vt:lpstr>
      <vt:lpstr>Step 10: Create a new R Notebook</vt:lpstr>
      <vt:lpstr>Step 10: Create a new R Notebook</vt:lpstr>
      <vt:lpstr>Step 11: Insert R data frame</vt:lpstr>
      <vt:lpstr>Step 11: Insert R data frame</vt:lpstr>
      <vt:lpstr>Step 11: Insert R data frame</vt:lpstr>
      <vt:lpstr>Step 11: Insert R data frame</vt:lpstr>
      <vt:lpstr>Step 12: Write R script to Plot Data</vt:lpstr>
      <vt:lpstr>Step 12: Write R script to Plot Data</vt:lpstr>
      <vt:lpstr>Step 13: Output the Plot</vt:lpstr>
      <vt:lpstr>Milestone 6: Visualize data</vt:lpstr>
      <vt:lpstr>Lab Assessment</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Lava</dc:creator>
  <cp:lastModifiedBy>. Yuki</cp:lastModifiedBy>
  <cp:revision>374</cp:revision>
  <cp:lastPrinted>2018-07-03T02:45:03Z</cp:lastPrinted>
  <dcterms:created xsi:type="dcterms:W3CDTF">2006-08-16T00:00:00Z</dcterms:created>
  <dcterms:modified xsi:type="dcterms:W3CDTF">2018-07-23T01:09:06Z</dcterms:modified>
</cp:coreProperties>
</file>